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143500" cx="9144000"/>
  <p:notesSz cx="6858000" cy="9144000"/>
  <p:embeddedFontLst>
    <p:embeddedFont>
      <p:font typeface="Bai Jamjuree SemiBold"/>
      <p:regular r:id="rId42"/>
      <p:bold r:id="rId43"/>
      <p:italic r:id="rId44"/>
      <p:boldItalic r:id="rId45"/>
    </p:embeddedFont>
    <p:embeddedFont>
      <p:font typeface="Assistant"/>
      <p:regular r:id="rId46"/>
      <p:bold r:id="rId47"/>
    </p:embeddedFont>
    <p:embeddedFont>
      <p:font typeface="Bai Jamjuree"/>
      <p:regular r:id="rId48"/>
      <p:bold r:id="rId49"/>
      <p:italic r:id="rId50"/>
      <p:boldItalic r:id="rId51"/>
    </p:embeddedFont>
    <p:embeddedFont>
      <p:font typeface="DM Sans"/>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96E0491-A006-495B-8A4F-37AAA2D868A8}">
  <a:tblStyle styleId="{296E0491-A006-495B-8A4F-37AAA2D868A8}"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BaiJamjureeSemiBold-regular.fntdata"/><Relationship Id="rId41" Type="http://schemas.openxmlformats.org/officeDocument/2006/relationships/slide" Target="slides/slide36.xml"/><Relationship Id="rId44" Type="http://schemas.openxmlformats.org/officeDocument/2006/relationships/font" Target="fonts/BaiJamjureeSemiBold-italic.fntdata"/><Relationship Id="rId43" Type="http://schemas.openxmlformats.org/officeDocument/2006/relationships/font" Target="fonts/BaiJamjureeSemiBold-bold.fntdata"/><Relationship Id="rId46" Type="http://schemas.openxmlformats.org/officeDocument/2006/relationships/font" Target="fonts/Assistant-regular.fntdata"/><Relationship Id="rId45" Type="http://schemas.openxmlformats.org/officeDocument/2006/relationships/font" Target="fonts/BaiJamjureeSemiBold-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BaiJamjuree-regular.fntdata"/><Relationship Id="rId47" Type="http://schemas.openxmlformats.org/officeDocument/2006/relationships/font" Target="fonts/Assistant-bold.fntdata"/><Relationship Id="rId49" Type="http://schemas.openxmlformats.org/officeDocument/2006/relationships/font" Target="fonts/BaiJamjuree-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BaiJamjuree-boldItalic.fntdata"/><Relationship Id="rId50" Type="http://schemas.openxmlformats.org/officeDocument/2006/relationships/font" Target="fonts/BaiJamjuree-italic.fntdata"/><Relationship Id="rId53" Type="http://schemas.openxmlformats.org/officeDocument/2006/relationships/font" Target="fonts/DMSans-bold.fntdata"/><Relationship Id="rId52" Type="http://schemas.openxmlformats.org/officeDocument/2006/relationships/font" Target="fonts/DMSans-regular.fntdata"/><Relationship Id="rId11" Type="http://schemas.openxmlformats.org/officeDocument/2006/relationships/slide" Target="slides/slide6.xml"/><Relationship Id="rId55" Type="http://schemas.openxmlformats.org/officeDocument/2006/relationships/font" Target="fonts/DMSans-boldItalic.fntdata"/><Relationship Id="rId10" Type="http://schemas.openxmlformats.org/officeDocument/2006/relationships/slide" Target="slides/slide5.xml"/><Relationship Id="rId54" Type="http://schemas.openxmlformats.org/officeDocument/2006/relationships/font" Target="fonts/DMSans-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https://www.ncbi.nlm.nih.gov/nuccore/AE002098</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8f244ac29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8f244ac29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8f244ac29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8f244ac29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Rationale/Hypothesis: PP5 levels &amp; Dmnt1 levels should decrease with the addition of inhibitor</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Research Question:</a:t>
            </a:r>
            <a:r>
              <a:rPr lang="en" sz="1200">
                <a:solidFill>
                  <a:schemeClr val="dk1"/>
                </a:solidFill>
                <a:latin typeface="Times New Roman"/>
                <a:ea typeface="Times New Roman"/>
                <a:cs typeface="Times New Roman"/>
                <a:sym typeface="Times New Roman"/>
              </a:rPr>
              <a:t> Which inhibitor and dosage works the best in activating ERK pathway &amp; decreasing expression of SLE genes?</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PP5 known to decrease ERK &amp; JNK pathway signaling (Patel et al., 2016)</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Dnmt1 replicates DNA methylation during mitosis therefore T cells entering mitosis (Patel et al., 2016)</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Decreasing Dnmt1 levels during mitosis inhibits the DNA methylation which causes T cells to become inflammatory cytotoxic cells seen in SLE </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PP5 inhibitors have been studied as a cancer immunotherapy &amp; immunotherapy </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Inhibitors chosen </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Cantharidin</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Binds to phosphatase domain of PP5 &amp; inhibit 4 constructs retaining phosphatase domain (Hong et al., 2016) </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Utilized in cancer studies that induced apoptosis &amp; supressed tumor growth (Hsieh et al., 2017)</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Aurothioglucose</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Inhibits by binding to phosphatase domain of PP5 similarly to Cantharidin (Hong et al., 2016) </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N-oleoyldopamine</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Inhibits by binding to phosphatase domain of PP5 similarly to Cantharidin (Hong et al., 2016) </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Ro 90-7501</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Binds to TPR domain of PP5 for inhibition (Hong et al., 2016)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ce16739f9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ce16739f9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Rationale/Hypothesis: PP5 levels &amp; Dmnt1 levels should decrease with the addition of inhibitor</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Research Question:</a:t>
            </a:r>
            <a:r>
              <a:rPr lang="en" sz="1200">
                <a:solidFill>
                  <a:schemeClr val="dk1"/>
                </a:solidFill>
                <a:latin typeface="Times New Roman"/>
                <a:ea typeface="Times New Roman"/>
                <a:cs typeface="Times New Roman"/>
                <a:sym typeface="Times New Roman"/>
              </a:rPr>
              <a:t> Which inhibitor and dosage works the best in activating ERK pathway &amp; decreasing expression of SLE genes?</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PP5 known to decrease ERK &amp; JNK pathway signaling (Patel et al., 2016)</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Dnmt1 replicates DNA methylation during mitosis therefore T cells entering mitosis (Patel et al., 2016)</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Decreasing Dnmt1 levels during mitosis inhibits the DNA methylation which causes T cells to become inflammatory cytotoxic cells seen in SLE </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PP5 inhibitors have been studied as a cancer immunotherapy &amp; immunotherapy </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Inhibitors chosen </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Cantharidin</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Binds to phosphatase domain of PP5 &amp; inhibit 4 constructs retaining phosphatase domain (Hong et al., 2016) </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Utilized in cancer studies that induced apoptosis &amp; supressed tumor growth (Hsieh et al., 2017)</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Aurothioglucose</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Inhibits by binding to phosphatase domain of PP5 similarly to Cantharidin (Hong et al., 2016) </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N-oleoyldopamine</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Inhibits by binding to phosphatase domain of PP5 similarly to Cantharidin (Hong et al., 2016) </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Ro 90-7501</a:t>
            </a:r>
            <a:endParaRPr sz="1200">
              <a:solidFill>
                <a:schemeClr val="dk1"/>
              </a:solidFill>
              <a:latin typeface="Times New Roman"/>
              <a:ea typeface="Times New Roman"/>
              <a:cs typeface="Times New Roman"/>
              <a:sym typeface="Times New Roman"/>
            </a:endParaRPr>
          </a:p>
          <a:p>
            <a:pPr indent="-304800" lvl="2" marL="13716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Binds to TPR domain of PP5 for inhibition (Hong et al., 2016)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c9612ba64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c9612ba64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 Methodology:</a:t>
            </a:r>
            <a:endParaRPr b="1" sz="1200">
              <a:solidFill>
                <a:srgbClr val="666666"/>
              </a:solidFill>
              <a:latin typeface="Times New Roman"/>
              <a:ea typeface="Times New Roman"/>
              <a:cs typeface="Times New Roman"/>
              <a:sym typeface="Times New Roman"/>
            </a:endParaRPr>
          </a:p>
          <a:p>
            <a:pPr indent="-304800" lvl="0" marL="457200" rtl="0" algn="l">
              <a:lnSpc>
                <a:spcPct val="125454"/>
              </a:lnSpc>
              <a:spcBef>
                <a:spcPts val="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Cell Culture and Treatment:</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Char char="●"/>
            </a:pPr>
            <a:r>
              <a:rPr b="1" lang="en" sz="1200">
                <a:solidFill>
                  <a:schemeClr val="dk1"/>
                </a:solidFill>
                <a:latin typeface="Times New Roman"/>
                <a:ea typeface="Times New Roman"/>
                <a:cs typeface="Times New Roman"/>
                <a:sym typeface="Times New Roman"/>
              </a:rPr>
              <a:t>Context:</a:t>
            </a:r>
            <a:r>
              <a:rPr lang="en" sz="1200">
                <a:solidFill>
                  <a:schemeClr val="dk1"/>
                </a:solidFill>
                <a:latin typeface="Times New Roman"/>
                <a:ea typeface="Times New Roman"/>
                <a:cs typeface="Times New Roman"/>
                <a:sym typeface="Times New Roman"/>
              </a:rPr>
              <a:t> It is common practice to isolate and cultivate T cells, then treat them with pharmacological inhibitors in order to investigate the effects of particular molecular pathways on cellular functions. Analogous techniques have been applied in earlier research to examine the regulatory functions of Dnmt1 and PP5 in T cell biology and autoimmune disorders (Patel et al., 2016).</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Materials and Methods:</a:t>
            </a:r>
            <a:endParaRPr b="1"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Cell Isolation:</a:t>
            </a:r>
            <a:r>
              <a:rPr lang="en" sz="1200">
                <a:solidFill>
                  <a:schemeClr val="dk1"/>
                </a:solidFill>
                <a:latin typeface="Times New Roman"/>
                <a:ea typeface="Times New Roman"/>
                <a:cs typeface="Times New Roman"/>
                <a:sym typeface="Times New Roman"/>
              </a:rPr>
              <a:t>  Negative selection will be used to separate </a:t>
            </a:r>
            <a:r>
              <a:rPr b="1"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CD4+CD28- T cells from peripheral blood mononuclear cells (PBMCs) (Patel et al., 2016).</a:t>
            </a:r>
            <a:endParaRPr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Culture Conditions: </a:t>
            </a:r>
            <a:r>
              <a:rPr lang="en" sz="1200">
                <a:solidFill>
                  <a:schemeClr val="dk1"/>
                </a:solidFill>
                <a:latin typeface="Times New Roman"/>
                <a:ea typeface="Times New Roman"/>
                <a:cs typeface="Times New Roman"/>
                <a:sym typeface="Times New Roman"/>
              </a:rPr>
              <a:t> 10% fetal calf serum added to RPMI 1640 medium will be used to cultivate isolated T cells (Patel et al., 2016).</a:t>
            </a:r>
            <a:endParaRPr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Treatment:</a:t>
            </a:r>
            <a:r>
              <a:rPr lang="en" sz="1200">
                <a:solidFill>
                  <a:schemeClr val="dk1"/>
                </a:solidFill>
                <a:latin typeface="Times New Roman"/>
                <a:ea typeface="Times New Roman"/>
                <a:cs typeface="Times New Roman"/>
                <a:sym typeface="Times New Roman"/>
              </a:rPr>
              <a:t> PP5 inhibitors, such as cantharidin, aurothioglucose, N-oleoyldopamine, and Ro 90-7501, will be administered to T cells. Treatment concentrations will be chosen in accordance with preliminary dose-response experiments and prior research (Patel et al., 2016).</a:t>
            </a:r>
            <a:endParaRPr sz="1200">
              <a:solidFill>
                <a:schemeClr val="dk1"/>
              </a:solidFill>
              <a:latin typeface="Times New Roman"/>
              <a:ea typeface="Times New Roman"/>
              <a:cs typeface="Times New Roman"/>
              <a:sym typeface="Times New Roman"/>
            </a:endParaRPr>
          </a:p>
          <a:p>
            <a:pPr indent="-304800" lvl="0" marL="457200" rtl="0" algn="l">
              <a:lnSpc>
                <a:spcPct val="125454"/>
              </a:lnSpc>
              <a:spcBef>
                <a:spcPts val="80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Assessment of PP5 and Dnmt1 Levels (RT-PCR):</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Char char="●"/>
            </a:pPr>
            <a:r>
              <a:rPr b="1" lang="en" sz="1200">
                <a:solidFill>
                  <a:schemeClr val="dk1"/>
                </a:solidFill>
                <a:latin typeface="Times New Roman"/>
                <a:ea typeface="Times New Roman"/>
                <a:cs typeface="Times New Roman"/>
                <a:sym typeface="Times New Roman"/>
              </a:rPr>
              <a:t>Context:</a:t>
            </a:r>
            <a:r>
              <a:rPr lang="en" sz="1200">
                <a:solidFill>
                  <a:schemeClr val="dk1"/>
                </a:solidFill>
                <a:latin typeface="Times New Roman"/>
                <a:ea typeface="Times New Roman"/>
                <a:cs typeface="Times New Roman"/>
                <a:sym typeface="Times New Roman"/>
              </a:rPr>
              <a:t> Gene expression levels in biological samples can be measured using the widely used RT-PCR technique. The expression profiles of PP5 and Dnmt1 in a variety of cell types and disease states, including autoimmune disorders like lupus, have been examined in earlier studies using RT-PCR.</a:t>
            </a:r>
            <a:endParaRPr sz="1200">
              <a:solidFill>
                <a:schemeClr val="dk1"/>
              </a:solidFill>
              <a:latin typeface="Times New Roman"/>
              <a:ea typeface="Times New Roman"/>
              <a:cs typeface="Times New Roman"/>
              <a:sym typeface="Times New Roman"/>
            </a:endParaRPr>
          </a:p>
          <a:p>
            <a:pPr indent="-304800" lvl="0" marL="914400" rtl="0" algn="l">
              <a:lnSpc>
                <a:spcPct val="115000"/>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Materials and Methods:</a:t>
            </a:r>
            <a:endParaRPr b="1" sz="12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RNA Extraction:</a:t>
            </a:r>
            <a:r>
              <a:rPr lang="en" sz="1200">
                <a:solidFill>
                  <a:schemeClr val="dk1"/>
                </a:solidFill>
                <a:latin typeface="Times New Roman"/>
                <a:ea typeface="Times New Roman"/>
                <a:cs typeface="Times New Roman"/>
                <a:sym typeface="Times New Roman"/>
              </a:rPr>
              <a:t> Using a commercially available RNA extraction kit, total RNA will be extracted from both treated and untreated T cells (Patel et al., 2016).</a:t>
            </a:r>
            <a:endParaRPr sz="12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cDNA Synthesis:</a:t>
            </a:r>
            <a:r>
              <a:rPr lang="en" sz="1200">
                <a:solidFill>
                  <a:schemeClr val="dk1"/>
                </a:solidFill>
                <a:latin typeface="Times New Roman"/>
                <a:ea typeface="Times New Roman"/>
                <a:cs typeface="Times New Roman"/>
                <a:sym typeface="Times New Roman"/>
              </a:rPr>
              <a:t> Using a reverse transcription kit, reverse transcription will be carried out to transform RNA into cDNA (Patel et al., 2016).</a:t>
            </a:r>
            <a:endParaRPr sz="12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RT-PCR Analysis:</a:t>
            </a:r>
            <a:r>
              <a:rPr lang="en" sz="1200">
                <a:solidFill>
                  <a:schemeClr val="dk1"/>
                </a:solidFill>
                <a:latin typeface="Times New Roman"/>
                <a:ea typeface="Times New Roman"/>
                <a:cs typeface="Times New Roman"/>
                <a:sym typeface="Times New Roman"/>
              </a:rPr>
              <a:t> The mRNA levels of PP5 and Dnmt1 will be measured using quantitative real-time PCR (RT-PCR). We'll use PP5, Dnmt1, and housekeeping gene primers (like β-actin) for amplification. According to Patel et al. (2016), the relative expression levels of PP5 and Dnmt1 will be normalized to the expression levels of housekeeping genes.</a:t>
            </a:r>
            <a:endParaRPr sz="1200">
              <a:solidFill>
                <a:schemeClr val="dk1"/>
              </a:solidFill>
              <a:latin typeface="Times New Roman"/>
              <a:ea typeface="Times New Roman"/>
              <a:cs typeface="Times New Roman"/>
              <a:sym typeface="Times New Roman"/>
            </a:endParaRPr>
          </a:p>
          <a:p>
            <a:pPr indent="-304800" lvl="0" marL="457200" rtl="0" algn="l">
              <a:lnSpc>
                <a:spcPct val="125454"/>
              </a:lnSpc>
              <a:spcBef>
                <a:spcPts val="80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Validation of PP5 Inhibition (Phosphatase Activity Assay):</a:t>
            </a:r>
            <a:endParaRPr b="1"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Context:</a:t>
            </a:r>
            <a:r>
              <a:rPr lang="en" sz="1200">
                <a:solidFill>
                  <a:schemeClr val="dk1"/>
                </a:solidFill>
                <a:latin typeface="Times New Roman"/>
                <a:ea typeface="Times New Roman"/>
                <a:cs typeface="Times New Roman"/>
                <a:sym typeface="Times New Roman"/>
              </a:rPr>
              <a:t> The enzymatic activity of phosphatase enzymes, such as PP5, is frequently evaluated using phosphatase activity assays. Similar assays have been used in earlier research to confirm that PP5 inhibitors are effective at preventing PP5 activity.</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Materials and Methods:</a:t>
            </a:r>
            <a:endParaRPr b="1"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Cell Lysis: </a:t>
            </a:r>
            <a:r>
              <a:rPr lang="en" sz="1200">
                <a:solidFill>
                  <a:schemeClr val="dk1"/>
                </a:solidFill>
                <a:latin typeface="Times New Roman"/>
                <a:ea typeface="Times New Roman"/>
                <a:cs typeface="Times New Roman"/>
                <a:sym typeface="Times New Roman"/>
              </a:rPr>
              <a:t>A suitable lysis buffer will be used to lyse both treated and untreated T cells (Patel et al., 2016).</a:t>
            </a:r>
            <a:endParaRPr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Phosphatase Activity Assay:</a:t>
            </a:r>
            <a:r>
              <a:rPr lang="en" sz="1200">
                <a:solidFill>
                  <a:schemeClr val="dk1"/>
                </a:solidFill>
                <a:latin typeface="Times New Roman"/>
                <a:ea typeface="Times New Roman"/>
                <a:cs typeface="Times New Roman"/>
                <a:sym typeface="Times New Roman"/>
              </a:rPr>
              <a:t> A phosphatase activity assay kit will be used to measure PP5 activity in accordance with the manufacturer's instructions. In short, a phosphatase substrate will be added to cell lysates, and the amount of phosphate released will be detected using spectrophotometry. The PP5 enzymatic activity will be quantitatively measured by the assay (Patel et al., 2016).</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f59785dbed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f59785dbed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Anticipated Results &amp; Limitations</a:t>
            </a:r>
            <a:endParaRPr b="1"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Results</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Expected that N-oleoyldopamine will have the lowest PP5 level and highest Dmnt1</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Study showed a lower than 20% relative activity in PP5 using N-oleoyldopamine (Hong et al., 2016)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f59785dbed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f59785dbed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Limitations: </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 process of isolating cells might not produce pure results; it might include different cell populations (Patel et al., 2016).</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Cellular reactions to PP5 inhibitors may be impacted by culture condition variability (Patel et al., 2016).</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Treatment efficacy may be impacted by variations in cellular responses to pharmacological agents (Patel et al., 2016).</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RT-PCR results may be skewed by variations in RNA extraction efficiency (Patel et al., 2016).</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Variations in reverse transcription efficiency could affect the measurement of mRNA levels</a:t>
            </a:r>
            <a:r>
              <a:rPr lang="en" sz="1200">
                <a:solidFill>
                  <a:schemeClr val="dk1"/>
                </a:solidFill>
                <a:latin typeface="Times New Roman"/>
                <a:ea typeface="Times New Roman"/>
                <a:cs typeface="Times New Roman"/>
                <a:sym typeface="Times New Roman"/>
              </a:rPr>
              <a:t> (Patel et al., 2016).</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Gene expression measurements may be impacted by variations in RT-PCR sensitivity and specificity (Patel et al., 2016).</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 number of factors may have an impact on the phosphatase activity assay's reliability (Patel et al., 2016).</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f59785dbed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f59785dbed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f59785dbed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f59785dbed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ce16739f9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ce16739f9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 Methodology:</a:t>
            </a:r>
            <a:endParaRPr b="1" sz="1200">
              <a:solidFill>
                <a:srgbClr val="666666"/>
              </a:solidFill>
              <a:latin typeface="Times New Roman"/>
              <a:ea typeface="Times New Roman"/>
              <a:cs typeface="Times New Roman"/>
              <a:sym typeface="Times New Roman"/>
            </a:endParaRPr>
          </a:p>
          <a:p>
            <a:pPr indent="-304800" lvl="0" marL="457200" rtl="0" algn="l">
              <a:lnSpc>
                <a:spcPct val="125454"/>
              </a:lnSpc>
              <a:spcBef>
                <a:spcPts val="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Cell Culture and Treatment:</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Char char="●"/>
            </a:pPr>
            <a:r>
              <a:rPr b="1" lang="en" sz="1200">
                <a:solidFill>
                  <a:schemeClr val="dk1"/>
                </a:solidFill>
                <a:latin typeface="Times New Roman"/>
                <a:ea typeface="Times New Roman"/>
                <a:cs typeface="Times New Roman"/>
                <a:sym typeface="Times New Roman"/>
              </a:rPr>
              <a:t>Context:</a:t>
            </a:r>
            <a:r>
              <a:rPr lang="en" sz="1200">
                <a:solidFill>
                  <a:schemeClr val="dk1"/>
                </a:solidFill>
                <a:latin typeface="Times New Roman"/>
                <a:ea typeface="Times New Roman"/>
                <a:cs typeface="Times New Roman"/>
                <a:sym typeface="Times New Roman"/>
              </a:rPr>
              <a:t> It is common practice to isolate and cultivate T cells, then treat them with pharmacological inhibitors in order to investigate the effects of particular molecular pathways on cellular functions. Analogous techniques have been applied in earlier research to examine the regulatory functions of Dnmt1 and PP5 in T cell biology and autoimmune disorders (Patel et al., 2016).</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Materials and Methods:</a:t>
            </a:r>
            <a:endParaRPr b="1"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Cell Isolation:</a:t>
            </a:r>
            <a:r>
              <a:rPr lang="en" sz="1200">
                <a:solidFill>
                  <a:schemeClr val="dk1"/>
                </a:solidFill>
                <a:latin typeface="Times New Roman"/>
                <a:ea typeface="Times New Roman"/>
                <a:cs typeface="Times New Roman"/>
                <a:sym typeface="Times New Roman"/>
              </a:rPr>
              <a:t>  Negative selection will be used to separate </a:t>
            </a:r>
            <a:r>
              <a:rPr b="1"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CD4+CD28- T cells from peripheral blood mononuclear cells (PBMCs) (Patel et al., 2016).</a:t>
            </a:r>
            <a:endParaRPr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Culture Conditions: </a:t>
            </a:r>
            <a:r>
              <a:rPr lang="en" sz="1200">
                <a:solidFill>
                  <a:schemeClr val="dk1"/>
                </a:solidFill>
                <a:latin typeface="Times New Roman"/>
                <a:ea typeface="Times New Roman"/>
                <a:cs typeface="Times New Roman"/>
                <a:sym typeface="Times New Roman"/>
              </a:rPr>
              <a:t> 10% fetal calf serum added to RPMI 1640 medium will be used to cultivate isolated T cells (Patel et al., 2016).</a:t>
            </a:r>
            <a:endParaRPr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Treatment:</a:t>
            </a:r>
            <a:r>
              <a:rPr lang="en" sz="1200">
                <a:solidFill>
                  <a:schemeClr val="dk1"/>
                </a:solidFill>
                <a:latin typeface="Times New Roman"/>
                <a:ea typeface="Times New Roman"/>
                <a:cs typeface="Times New Roman"/>
                <a:sym typeface="Times New Roman"/>
              </a:rPr>
              <a:t> PP5 inhibitors, such as cantharidin, aurothioglucose, N-oleoyldopamine, and Ro 90-7501, will be administered to T cells. Treatment concentrations will be chosen in accordance with preliminary dose-response experiments and prior research (Patel et al., 2016).</a:t>
            </a:r>
            <a:endParaRPr sz="1200">
              <a:solidFill>
                <a:schemeClr val="dk1"/>
              </a:solidFill>
              <a:latin typeface="Times New Roman"/>
              <a:ea typeface="Times New Roman"/>
              <a:cs typeface="Times New Roman"/>
              <a:sym typeface="Times New Roman"/>
            </a:endParaRPr>
          </a:p>
          <a:p>
            <a:pPr indent="-304800" lvl="0" marL="457200" rtl="0" algn="l">
              <a:lnSpc>
                <a:spcPct val="125454"/>
              </a:lnSpc>
              <a:spcBef>
                <a:spcPts val="80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Assessment of PP5 and Dnmt1 Levels (RT-PCR):</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Char char="●"/>
            </a:pPr>
            <a:r>
              <a:rPr b="1" lang="en" sz="1200">
                <a:solidFill>
                  <a:schemeClr val="dk1"/>
                </a:solidFill>
                <a:latin typeface="Times New Roman"/>
                <a:ea typeface="Times New Roman"/>
                <a:cs typeface="Times New Roman"/>
                <a:sym typeface="Times New Roman"/>
              </a:rPr>
              <a:t>Context:</a:t>
            </a:r>
            <a:r>
              <a:rPr lang="en" sz="1200">
                <a:solidFill>
                  <a:schemeClr val="dk1"/>
                </a:solidFill>
                <a:latin typeface="Times New Roman"/>
                <a:ea typeface="Times New Roman"/>
                <a:cs typeface="Times New Roman"/>
                <a:sym typeface="Times New Roman"/>
              </a:rPr>
              <a:t> Gene expression levels in biological samples can be measured using the widely used RT-PCR technique. The expression profiles of PP5 and Dnmt1 in a variety of cell types and disease states, including autoimmune disorders like lupus, have been examined in earlier studies using RT-PCR.</a:t>
            </a:r>
            <a:endParaRPr sz="1200">
              <a:solidFill>
                <a:schemeClr val="dk1"/>
              </a:solidFill>
              <a:latin typeface="Times New Roman"/>
              <a:ea typeface="Times New Roman"/>
              <a:cs typeface="Times New Roman"/>
              <a:sym typeface="Times New Roman"/>
            </a:endParaRPr>
          </a:p>
          <a:p>
            <a:pPr indent="-304800" lvl="0" marL="914400" rtl="0" algn="l">
              <a:lnSpc>
                <a:spcPct val="115000"/>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Materials and Methods:</a:t>
            </a:r>
            <a:endParaRPr b="1" sz="12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RNA Extraction:</a:t>
            </a:r>
            <a:r>
              <a:rPr lang="en" sz="1200">
                <a:solidFill>
                  <a:schemeClr val="dk1"/>
                </a:solidFill>
                <a:latin typeface="Times New Roman"/>
                <a:ea typeface="Times New Roman"/>
                <a:cs typeface="Times New Roman"/>
                <a:sym typeface="Times New Roman"/>
              </a:rPr>
              <a:t> Using a commercially available RNA extraction kit, total RNA will be extracted from both treated and untreated T cells (Patel et al., 2016).</a:t>
            </a:r>
            <a:endParaRPr sz="12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cDNA Synthesis:</a:t>
            </a:r>
            <a:r>
              <a:rPr lang="en" sz="1200">
                <a:solidFill>
                  <a:schemeClr val="dk1"/>
                </a:solidFill>
                <a:latin typeface="Times New Roman"/>
                <a:ea typeface="Times New Roman"/>
                <a:cs typeface="Times New Roman"/>
                <a:sym typeface="Times New Roman"/>
              </a:rPr>
              <a:t> Using a reverse transcription kit, reverse transcription will be carried out to transform RNA into cDNA (Patel et al., 2016).</a:t>
            </a:r>
            <a:endParaRPr sz="12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RT-PCR Analysis:</a:t>
            </a:r>
            <a:r>
              <a:rPr lang="en" sz="1200">
                <a:solidFill>
                  <a:schemeClr val="dk1"/>
                </a:solidFill>
                <a:latin typeface="Times New Roman"/>
                <a:ea typeface="Times New Roman"/>
                <a:cs typeface="Times New Roman"/>
                <a:sym typeface="Times New Roman"/>
              </a:rPr>
              <a:t> The mRNA levels of PP5 and Dnmt1 will be measured using quantitative real-time PCR (RT-PCR). We'll use PP5, Dnmt1, and housekeeping gene primers (like β-actin) for amplification. According to Patel et al. (2016), the relative expression levels of PP5 and Dnmt1 will be normalized to the expression levels of housekeeping genes.</a:t>
            </a:r>
            <a:endParaRPr sz="1200">
              <a:solidFill>
                <a:schemeClr val="dk1"/>
              </a:solidFill>
              <a:latin typeface="Times New Roman"/>
              <a:ea typeface="Times New Roman"/>
              <a:cs typeface="Times New Roman"/>
              <a:sym typeface="Times New Roman"/>
            </a:endParaRPr>
          </a:p>
          <a:p>
            <a:pPr indent="-304800" lvl="0" marL="457200" rtl="0" algn="l">
              <a:lnSpc>
                <a:spcPct val="125454"/>
              </a:lnSpc>
              <a:spcBef>
                <a:spcPts val="80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Validation of PP5 Inhibition (Phosphatase Activity Assay):</a:t>
            </a:r>
            <a:endParaRPr b="1"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Context:</a:t>
            </a:r>
            <a:r>
              <a:rPr lang="en" sz="1200">
                <a:solidFill>
                  <a:schemeClr val="dk1"/>
                </a:solidFill>
                <a:latin typeface="Times New Roman"/>
                <a:ea typeface="Times New Roman"/>
                <a:cs typeface="Times New Roman"/>
                <a:sym typeface="Times New Roman"/>
              </a:rPr>
              <a:t> The enzymatic activity of phosphatase enzymes, such as PP5, is frequently evaluated using phosphatase activity assays. Similar assays have been used in earlier research to confirm that PP5 inhibitors are effective at preventing PP5 activity.</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Materials and Methods:</a:t>
            </a:r>
            <a:endParaRPr b="1"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Cell Lysis: </a:t>
            </a:r>
            <a:r>
              <a:rPr lang="en" sz="1200">
                <a:solidFill>
                  <a:schemeClr val="dk1"/>
                </a:solidFill>
                <a:latin typeface="Times New Roman"/>
                <a:ea typeface="Times New Roman"/>
                <a:cs typeface="Times New Roman"/>
                <a:sym typeface="Times New Roman"/>
              </a:rPr>
              <a:t>A suitable lysis buffer will be used to lyse both treated and untreated T cells (Patel et al., 2016).</a:t>
            </a:r>
            <a:endParaRPr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Phosphatase Activity Assay:</a:t>
            </a:r>
            <a:r>
              <a:rPr lang="en" sz="1200">
                <a:solidFill>
                  <a:schemeClr val="dk1"/>
                </a:solidFill>
                <a:latin typeface="Times New Roman"/>
                <a:ea typeface="Times New Roman"/>
                <a:cs typeface="Times New Roman"/>
                <a:sym typeface="Times New Roman"/>
              </a:rPr>
              <a:t> A phosphatase activity assay kit will be used to measure PP5 activity in accordance with the manufacturer's instructions. In short, a phosphatase substrate will be added to cell lysates, and the amount of phosphate released will be detected using spectrophotometry. The PP5 enzymatic activity will be quantitatively measured by the assay (Patel et al., 2016).</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ce16739f94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ce16739f9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 Methodology:</a:t>
            </a:r>
            <a:endParaRPr b="1" sz="1200">
              <a:solidFill>
                <a:srgbClr val="666666"/>
              </a:solidFill>
              <a:latin typeface="Times New Roman"/>
              <a:ea typeface="Times New Roman"/>
              <a:cs typeface="Times New Roman"/>
              <a:sym typeface="Times New Roman"/>
            </a:endParaRPr>
          </a:p>
          <a:p>
            <a:pPr indent="-304800" lvl="0" marL="457200" rtl="0" algn="l">
              <a:lnSpc>
                <a:spcPct val="125454"/>
              </a:lnSpc>
              <a:spcBef>
                <a:spcPts val="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Cell Culture and Treatment:</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Char char="●"/>
            </a:pPr>
            <a:r>
              <a:rPr b="1" lang="en" sz="1200">
                <a:solidFill>
                  <a:schemeClr val="dk1"/>
                </a:solidFill>
                <a:latin typeface="Times New Roman"/>
                <a:ea typeface="Times New Roman"/>
                <a:cs typeface="Times New Roman"/>
                <a:sym typeface="Times New Roman"/>
              </a:rPr>
              <a:t>Context:</a:t>
            </a:r>
            <a:r>
              <a:rPr lang="en" sz="1200">
                <a:solidFill>
                  <a:schemeClr val="dk1"/>
                </a:solidFill>
                <a:latin typeface="Times New Roman"/>
                <a:ea typeface="Times New Roman"/>
                <a:cs typeface="Times New Roman"/>
                <a:sym typeface="Times New Roman"/>
              </a:rPr>
              <a:t> It is common practice to isolate and cultivate T cells, then treat them with pharmacological inhibitors in order to investigate the effects of particular molecular pathways on cellular functions. Analogous techniques have been applied in earlier research to examine the regulatory functions of Dnmt1 and PP5 in T cell biology and autoimmune disorders (Patel et al., 2016).</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Materials and Methods:</a:t>
            </a:r>
            <a:endParaRPr b="1"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Cell Isolation:</a:t>
            </a:r>
            <a:r>
              <a:rPr lang="en" sz="1200">
                <a:solidFill>
                  <a:schemeClr val="dk1"/>
                </a:solidFill>
                <a:latin typeface="Times New Roman"/>
                <a:ea typeface="Times New Roman"/>
                <a:cs typeface="Times New Roman"/>
                <a:sym typeface="Times New Roman"/>
              </a:rPr>
              <a:t>  Negative selection will be used to separate </a:t>
            </a:r>
            <a:r>
              <a:rPr b="1"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CD4+CD28- T cells from peripheral blood mononuclear cells (PBMCs) (Patel et al., 2016).</a:t>
            </a:r>
            <a:endParaRPr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Culture Conditions: </a:t>
            </a:r>
            <a:r>
              <a:rPr lang="en" sz="1200">
                <a:solidFill>
                  <a:schemeClr val="dk1"/>
                </a:solidFill>
                <a:latin typeface="Times New Roman"/>
                <a:ea typeface="Times New Roman"/>
                <a:cs typeface="Times New Roman"/>
                <a:sym typeface="Times New Roman"/>
              </a:rPr>
              <a:t> 10% fetal calf serum added to RPMI 1640 medium will be used to cultivate isolated T cells (Patel et al., 2016).</a:t>
            </a:r>
            <a:endParaRPr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Treatment:</a:t>
            </a:r>
            <a:r>
              <a:rPr lang="en" sz="1200">
                <a:solidFill>
                  <a:schemeClr val="dk1"/>
                </a:solidFill>
                <a:latin typeface="Times New Roman"/>
                <a:ea typeface="Times New Roman"/>
                <a:cs typeface="Times New Roman"/>
                <a:sym typeface="Times New Roman"/>
              </a:rPr>
              <a:t> PP5 inhibitors, such as cantharidin, aurothioglucose, N-oleoyldopamine, and Ro 90-7501, will be administered to T cells. Treatment concentrations will be chosen in accordance with preliminary dose-response experiments and prior research (Patel et al., 2016).</a:t>
            </a:r>
            <a:endParaRPr sz="1200">
              <a:solidFill>
                <a:schemeClr val="dk1"/>
              </a:solidFill>
              <a:latin typeface="Times New Roman"/>
              <a:ea typeface="Times New Roman"/>
              <a:cs typeface="Times New Roman"/>
              <a:sym typeface="Times New Roman"/>
            </a:endParaRPr>
          </a:p>
          <a:p>
            <a:pPr indent="-304800" lvl="0" marL="457200" rtl="0" algn="l">
              <a:lnSpc>
                <a:spcPct val="125454"/>
              </a:lnSpc>
              <a:spcBef>
                <a:spcPts val="80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Assessment of PP5 and Dnmt1 Levels (RT-PCR):</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Char char="●"/>
            </a:pPr>
            <a:r>
              <a:rPr b="1" lang="en" sz="1200">
                <a:solidFill>
                  <a:schemeClr val="dk1"/>
                </a:solidFill>
                <a:latin typeface="Times New Roman"/>
                <a:ea typeface="Times New Roman"/>
                <a:cs typeface="Times New Roman"/>
                <a:sym typeface="Times New Roman"/>
              </a:rPr>
              <a:t>Context:</a:t>
            </a:r>
            <a:r>
              <a:rPr lang="en" sz="1200">
                <a:solidFill>
                  <a:schemeClr val="dk1"/>
                </a:solidFill>
                <a:latin typeface="Times New Roman"/>
                <a:ea typeface="Times New Roman"/>
                <a:cs typeface="Times New Roman"/>
                <a:sym typeface="Times New Roman"/>
              </a:rPr>
              <a:t> Gene expression levels in biological samples can be measured using the widely used RT-PCR technique. The expression profiles of PP5 and Dnmt1 in a variety of cell types and disease states, including autoimmune disorders like lupus, have been examined in earlier studies using RT-PCR.</a:t>
            </a:r>
            <a:endParaRPr sz="1200">
              <a:solidFill>
                <a:schemeClr val="dk1"/>
              </a:solidFill>
              <a:latin typeface="Times New Roman"/>
              <a:ea typeface="Times New Roman"/>
              <a:cs typeface="Times New Roman"/>
              <a:sym typeface="Times New Roman"/>
            </a:endParaRPr>
          </a:p>
          <a:p>
            <a:pPr indent="-304800" lvl="0" marL="914400" rtl="0" algn="l">
              <a:lnSpc>
                <a:spcPct val="115000"/>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Materials and Methods:</a:t>
            </a:r>
            <a:endParaRPr b="1" sz="12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RNA Extraction:</a:t>
            </a:r>
            <a:r>
              <a:rPr lang="en" sz="1200">
                <a:solidFill>
                  <a:schemeClr val="dk1"/>
                </a:solidFill>
                <a:latin typeface="Times New Roman"/>
                <a:ea typeface="Times New Roman"/>
                <a:cs typeface="Times New Roman"/>
                <a:sym typeface="Times New Roman"/>
              </a:rPr>
              <a:t> Using a commercially available RNA extraction kit, total RNA will be extracted from both treated and untreated T cells (Patel et al., 2016).</a:t>
            </a:r>
            <a:endParaRPr sz="12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cDNA Synthesis:</a:t>
            </a:r>
            <a:r>
              <a:rPr lang="en" sz="1200">
                <a:solidFill>
                  <a:schemeClr val="dk1"/>
                </a:solidFill>
                <a:latin typeface="Times New Roman"/>
                <a:ea typeface="Times New Roman"/>
                <a:cs typeface="Times New Roman"/>
                <a:sym typeface="Times New Roman"/>
              </a:rPr>
              <a:t> Using a reverse transcription kit, reverse transcription will be carried out to transform RNA into cDNA (Patel et al., 2016).</a:t>
            </a:r>
            <a:endParaRPr sz="12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RT-PCR Analysis:</a:t>
            </a:r>
            <a:r>
              <a:rPr lang="en" sz="1200">
                <a:solidFill>
                  <a:schemeClr val="dk1"/>
                </a:solidFill>
                <a:latin typeface="Times New Roman"/>
                <a:ea typeface="Times New Roman"/>
                <a:cs typeface="Times New Roman"/>
                <a:sym typeface="Times New Roman"/>
              </a:rPr>
              <a:t> The mRNA levels of PP5 and Dnmt1 will be measured using quantitative real-time PCR (RT-PCR). We'll use PP5, Dnmt1, and housekeeping gene primers (like β-actin) for amplification. According to Patel et al. (2016), the relative expression levels of PP5 and Dnmt1 will be normalized to the expression levels of housekeeping genes.</a:t>
            </a:r>
            <a:endParaRPr sz="1200">
              <a:solidFill>
                <a:schemeClr val="dk1"/>
              </a:solidFill>
              <a:latin typeface="Times New Roman"/>
              <a:ea typeface="Times New Roman"/>
              <a:cs typeface="Times New Roman"/>
              <a:sym typeface="Times New Roman"/>
            </a:endParaRPr>
          </a:p>
          <a:p>
            <a:pPr indent="-304800" lvl="0" marL="457200" rtl="0" algn="l">
              <a:lnSpc>
                <a:spcPct val="125454"/>
              </a:lnSpc>
              <a:spcBef>
                <a:spcPts val="80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Validation of PP5 Inhibition (Phosphatase Activity Assay):</a:t>
            </a:r>
            <a:endParaRPr b="1"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Font typeface="Times New Roman"/>
              <a:buAutoNum type="arabicPeriod"/>
            </a:pPr>
            <a:r>
              <a:rPr b="1" lang="en" sz="1200">
                <a:solidFill>
                  <a:schemeClr val="dk1"/>
                </a:solidFill>
                <a:latin typeface="Times New Roman"/>
                <a:ea typeface="Times New Roman"/>
                <a:cs typeface="Times New Roman"/>
                <a:sym typeface="Times New Roman"/>
              </a:rPr>
              <a:t>Context:</a:t>
            </a:r>
            <a:r>
              <a:rPr lang="en" sz="1200">
                <a:solidFill>
                  <a:schemeClr val="dk1"/>
                </a:solidFill>
                <a:latin typeface="Times New Roman"/>
                <a:ea typeface="Times New Roman"/>
                <a:cs typeface="Times New Roman"/>
                <a:sym typeface="Times New Roman"/>
              </a:rPr>
              <a:t> The enzymatic activity of phosphatase enzymes, such as PP5, is frequently evaluated using phosphatase activity assays. Similar assays have been used in earlier research to confirm that PP5 inhibitors are effective at preventing PP5 activity.</a:t>
            </a:r>
            <a:endParaRPr sz="1200">
              <a:solidFill>
                <a:schemeClr val="dk1"/>
              </a:solidFill>
              <a:latin typeface="Times New Roman"/>
              <a:ea typeface="Times New Roman"/>
              <a:cs typeface="Times New Roman"/>
              <a:sym typeface="Times New Roman"/>
            </a:endParaRPr>
          </a:p>
          <a:p>
            <a:pPr indent="-304800" lvl="0" marL="914400" rtl="0" algn="l">
              <a:lnSpc>
                <a:spcPct val="125454"/>
              </a:lnSpc>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Materials and Methods:</a:t>
            </a:r>
            <a:endParaRPr b="1"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Cell Lysis: </a:t>
            </a:r>
            <a:r>
              <a:rPr lang="en" sz="1200">
                <a:solidFill>
                  <a:schemeClr val="dk1"/>
                </a:solidFill>
                <a:latin typeface="Times New Roman"/>
                <a:ea typeface="Times New Roman"/>
                <a:cs typeface="Times New Roman"/>
                <a:sym typeface="Times New Roman"/>
              </a:rPr>
              <a:t>A suitable lysis buffer will be used to lyse both treated and untreated T cells (Patel et al., 2016).</a:t>
            </a:r>
            <a:endParaRPr sz="1200">
              <a:solidFill>
                <a:schemeClr val="dk1"/>
              </a:solidFill>
              <a:latin typeface="Times New Roman"/>
              <a:ea typeface="Times New Roman"/>
              <a:cs typeface="Times New Roman"/>
              <a:sym typeface="Times New Roman"/>
            </a:endParaRPr>
          </a:p>
          <a:p>
            <a:pPr indent="0" lvl="0" marL="914400" rtl="0" algn="l">
              <a:lnSpc>
                <a:spcPct val="125454"/>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Phosphatase Activity Assay:</a:t>
            </a:r>
            <a:r>
              <a:rPr lang="en" sz="1200">
                <a:solidFill>
                  <a:schemeClr val="dk1"/>
                </a:solidFill>
                <a:latin typeface="Times New Roman"/>
                <a:ea typeface="Times New Roman"/>
                <a:cs typeface="Times New Roman"/>
                <a:sym typeface="Times New Roman"/>
              </a:rPr>
              <a:t> A phosphatase activity assay kit will be used to measure PP5 activity in accordance with the manufacturer's instructions. In short, a phosphatase substrate will be added to cell lysates, and the amount of phosphate released will be detected using spectrophotometry. The PP5 enzymatic activity will be quantitatively measured by the assay (Patel et al., 2016).</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59785dbe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59785db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ce16739f94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ce16739f94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Anticipated Results &amp; Limitations</a:t>
            </a:r>
            <a:endParaRPr b="1"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Results</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Expected that N-oleoyldopamine will have the lowest PP5 level and highest Dmnt1</a:t>
            </a:r>
            <a:endParaRPr sz="1200">
              <a:solidFill>
                <a:schemeClr val="dk1"/>
              </a:solidFill>
              <a:latin typeface="Times New Roman"/>
              <a:ea typeface="Times New Roman"/>
              <a:cs typeface="Times New Roman"/>
              <a:sym typeface="Times New Roman"/>
            </a:endParaRPr>
          </a:p>
          <a:p>
            <a:pPr indent="-304800" lvl="1" marL="9144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Study showed a lower than 20% relative activity in PP5 using N-oleoyldopamine (Hong et al., 2016)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f59785dbed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f59785dbed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Through BLAST, We looked at the section that sequenced for G protein and found a subsection of interest. We then utilized Primer Blast and found a primer set that would differentiate between HRSV A and B. The primer set is at an optimal length of 20 sequences, have a low level of self complementarity, has similar melting temperatures and a GC content of around 50%. The target sequence has been highlighted in yellow and the primer binding for Forward and reverse are highlighted in blue.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f59785dbed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f59785dbed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2ce36664c27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2ce36664c27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ce36664c27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2ce36664c27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ce36664c27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ce36664c27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ce36664c27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ce36664c27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ce36664c27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ce36664c27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f59785dbed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f59785dbed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f59785dbed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f59785dbed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f59785dbe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f59785dbe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f59785dbed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f59785dbed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8f244ac29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28f244ac29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8f244ac29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8f244ac29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c9d4f1536a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c9d4f1536a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28f244ac29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28f244ac29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2ce2a2f73a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2ce2a2f73a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2ce36664c2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2ce36664c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f59785dbe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f59785dbe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ce2a2f73a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ce2a2f73a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f59785dbe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f59785dbe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ce2a2f73a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ce2a2f73a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f59785dbe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59785dbe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c9d5ee892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c9d5ee892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40000"/>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1998000" y="1077100"/>
            <a:ext cx="5148000" cy="19713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b="0" sz="4000">
                <a:latin typeface="Bai Jamjuree SemiBold"/>
                <a:ea typeface="Bai Jamjuree SemiBold"/>
                <a:cs typeface="Bai Jamjuree SemiBold"/>
                <a:sym typeface="Bai Jamjuree Semi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2000250" y="3476300"/>
            <a:ext cx="5143500" cy="4758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7" name="Shape 77"/>
        <p:cNvGrpSpPr/>
        <p:nvPr/>
      </p:nvGrpSpPr>
      <p:grpSpPr>
        <a:xfrm>
          <a:off x="0" y="0"/>
          <a:ext cx="0" cy="0"/>
          <a:chOff x="0" y="0"/>
          <a:chExt cx="0" cy="0"/>
        </a:xfrm>
      </p:grpSpPr>
      <p:pic>
        <p:nvPicPr>
          <p:cNvPr id="78" name="Google Shape;78;p11"/>
          <p:cNvPicPr preferRelativeResize="0"/>
          <p:nvPr/>
        </p:nvPicPr>
        <p:blipFill>
          <a:blip r:embed="rId2">
            <a:alphaModFix amt="40000"/>
          </a:blip>
          <a:stretch>
            <a:fillRect/>
          </a:stretch>
        </p:blipFill>
        <p:spPr>
          <a:xfrm>
            <a:off x="0" y="0"/>
            <a:ext cx="9144000" cy="5143500"/>
          </a:xfrm>
          <a:prstGeom prst="rect">
            <a:avLst/>
          </a:prstGeom>
          <a:noFill/>
          <a:ln>
            <a:noFill/>
          </a:ln>
        </p:spPr>
      </p:pic>
      <p:sp>
        <p:nvSpPr>
          <p:cNvPr id="79" name="Google Shape;79;p11"/>
          <p:cNvSpPr txBox="1"/>
          <p:nvPr>
            <p:ph hasCustomPrompt="1" type="title"/>
          </p:nvPr>
        </p:nvSpPr>
        <p:spPr>
          <a:xfrm>
            <a:off x="1857375" y="1663587"/>
            <a:ext cx="5429400" cy="1088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0" name="Google Shape;80;p11"/>
          <p:cNvSpPr txBox="1"/>
          <p:nvPr>
            <p:ph idx="1" type="subTitle"/>
          </p:nvPr>
        </p:nvSpPr>
        <p:spPr>
          <a:xfrm>
            <a:off x="1857375" y="3053613"/>
            <a:ext cx="5429400" cy="42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81" name="Shape 8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2" name="Shape 82"/>
        <p:cNvGrpSpPr/>
        <p:nvPr/>
      </p:nvGrpSpPr>
      <p:grpSpPr>
        <a:xfrm>
          <a:off x="0" y="0"/>
          <a:ext cx="0" cy="0"/>
          <a:chOff x="0" y="0"/>
          <a:chExt cx="0" cy="0"/>
        </a:xfrm>
      </p:grpSpPr>
      <p:pic>
        <p:nvPicPr>
          <p:cNvPr id="83" name="Google Shape;83;p13"/>
          <p:cNvPicPr preferRelativeResize="0"/>
          <p:nvPr/>
        </p:nvPicPr>
        <p:blipFill>
          <a:blip r:embed="rId2">
            <a:alphaModFix amt="40000"/>
          </a:blip>
          <a:stretch>
            <a:fillRect/>
          </a:stretch>
        </p:blipFill>
        <p:spPr>
          <a:xfrm flipH="1">
            <a:off x="0" y="0"/>
            <a:ext cx="9144000" cy="5143500"/>
          </a:xfrm>
          <a:prstGeom prst="rect">
            <a:avLst/>
          </a:prstGeom>
          <a:noFill/>
          <a:ln>
            <a:noFill/>
          </a:ln>
        </p:spPr>
      </p:pic>
      <p:grpSp>
        <p:nvGrpSpPr>
          <p:cNvPr id="84" name="Google Shape;84;p13"/>
          <p:cNvGrpSpPr/>
          <p:nvPr/>
        </p:nvGrpSpPr>
        <p:grpSpPr>
          <a:xfrm>
            <a:off x="-2211313" y="-1962400"/>
            <a:ext cx="12236225" cy="7778225"/>
            <a:chOff x="-2211313" y="-1962400"/>
            <a:chExt cx="12236225" cy="7778225"/>
          </a:xfrm>
        </p:grpSpPr>
        <p:pic>
          <p:nvPicPr>
            <p:cNvPr id="85" name="Google Shape;85;p13"/>
            <p:cNvPicPr preferRelativeResize="0"/>
            <p:nvPr/>
          </p:nvPicPr>
          <p:blipFill>
            <a:blip r:embed="rId3">
              <a:alphaModFix/>
            </a:blip>
            <a:stretch>
              <a:fillRect/>
            </a:stretch>
          </p:blipFill>
          <p:spPr>
            <a:xfrm flipH="1">
              <a:off x="-2211313" y="3034526"/>
              <a:ext cx="3850849" cy="2781298"/>
            </a:xfrm>
            <a:prstGeom prst="rect">
              <a:avLst/>
            </a:prstGeom>
            <a:noFill/>
            <a:ln>
              <a:noFill/>
            </a:ln>
          </p:spPr>
        </p:pic>
        <p:pic>
          <p:nvPicPr>
            <p:cNvPr id="86" name="Google Shape;86;p13"/>
            <p:cNvPicPr preferRelativeResize="0"/>
            <p:nvPr/>
          </p:nvPicPr>
          <p:blipFill>
            <a:blip r:embed="rId4">
              <a:alphaModFix/>
            </a:blip>
            <a:stretch>
              <a:fillRect/>
            </a:stretch>
          </p:blipFill>
          <p:spPr>
            <a:xfrm flipH="1" rot="10800000">
              <a:off x="6205686" y="-1962400"/>
              <a:ext cx="3819226" cy="2781300"/>
            </a:xfrm>
            <a:prstGeom prst="rect">
              <a:avLst/>
            </a:prstGeom>
            <a:noFill/>
            <a:ln>
              <a:noFill/>
            </a:ln>
          </p:spPr>
        </p:pic>
        <p:pic>
          <p:nvPicPr>
            <p:cNvPr id="87" name="Google Shape;87;p13"/>
            <p:cNvPicPr preferRelativeResize="0"/>
            <p:nvPr/>
          </p:nvPicPr>
          <p:blipFill>
            <a:blip r:embed="rId5">
              <a:alphaModFix/>
            </a:blip>
            <a:stretch>
              <a:fillRect/>
            </a:stretch>
          </p:blipFill>
          <p:spPr>
            <a:xfrm flipH="1" rot="10800000">
              <a:off x="8471250" y="3034531"/>
              <a:ext cx="1431600" cy="1411537"/>
            </a:xfrm>
            <a:prstGeom prst="rect">
              <a:avLst/>
            </a:prstGeom>
            <a:noFill/>
            <a:ln>
              <a:noFill/>
            </a:ln>
          </p:spPr>
        </p:pic>
        <p:pic>
          <p:nvPicPr>
            <p:cNvPr id="88" name="Google Shape;88;p13"/>
            <p:cNvPicPr preferRelativeResize="0"/>
            <p:nvPr/>
          </p:nvPicPr>
          <p:blipFill>
            <a:blip r:embed="rId5">
              <a:alphaModFix/>
            </a:blip>
            <a:stretch>
              <a:fillRect/>
            </a:stretch>
          </p:blipFill>
          <p:spPr>
            <a:xfrm flipH="1" rot="10800000">
              <a:off x="-142275" y="-800244"/>
              <a:ext cx="1431600" cy="1411537"/>
            </a:xfrm>
            <a:prstGeom prst="rect">
              <a:avLst/>
            </a:prstGeom>
            <a:noFill/>
            <a:ln>
              <a:noFill/>
            </a:ln>
          </p:spPr>
        </p:pic>
      </p:grpSp>
      <p:cxnSp>
        <p:nvCxnSpPr>
          <p:cNvPr id="89" name="Google Shape;89;p13"/>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
        <p:nvSpPr>
          <p:cNvPr id="90" name="Google Shape;9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1" name="Google Shape;91;p13"/>
          <p:cNvSpPr txBox="1"/>
          <p:nvPr>
            <p:ph idx="1" type="subTitle"/>
          </p:nvPr>
        </p:nvSpPr>
        <p:spPr>
          <a:xfrm>
            <a:off x="915811" y="2452000"/>
            <a:ext cx="2258100" cy="1820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13"/>
          <p:cNvSpPr txBox="1"/>
          <p:nvPr>
            <p:ph idx="2" type="subTitle"/>
          </p:nvPr>
        </p:nvSpPr>
        <p:spPr>
          <a:xfrm>
            <a:off x="3442934" y="2452000"/>
            <a:ext cx="2258100" cy="1820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13"/>
          <p:cNvSpPr txBox="1"/>
          <p:nvPr>
            <p:ph idx="3" type="subTitle"/>
          </p:nvPr>
        </p:nvSpPr>
        <p:spPr>
          <a:xfrm>
            <a:off x="5970088" y="2452000"/>
            <a:ext cx="2258100" cy="1820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13"/>
          <p:cNvSpPr txBox="1"/>
          <p:nvPr>
            <p:ph idx="4" type="subTitle"/>
          </p:nvPr>
        </p:nvSpPr>
        <p:spPr>
          <a:xfrm>
            <a:off x="915803" y="1971675"/>
            <a:ext cx="2258100" cy="480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95" name="Google Shape;95;p13"/>
          <p:cNvSpPr txBox="1"/>
          <p:nvPr>
            <p:ph idx="5" type="subTitle"/>
          </p:nvPr>
        </p:nvSpPr>
        <p:spPr>
          <a:xfrm>
            <a:off x="3442938" y="1971675"/>
            <a:ext cx="2258100" cy="480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96" name="Google Shape;96;p13"/>
          <p:cNvSpPr txBox="1"/>
          <p:nvPr>
            <p:ph idx="6" type="subTitle"/>
          </p:nvPr>
        </p:nvSpPr>
        <p:spPr>
          <a:xfrm>
            <a:off x="5970097" y="1971675"/>
            <a:ext cx="2258100" cy="480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97" name="Shape 97"/>
        <p:cNvGrpSpPr/>
        <p:nvPr/>
      </p:nvGrpSpPr>
      <p:grpSpPr>
        <a:xfrm>
          <a:off x="0" y="0"/>
          <a:ext cx="0" cy="0"/>
          <a:chOff x="0" y="0"/>
          <a:chExt cx="0" cy="0"/>
        </a:xfrm>
      </p:grpSpPr>
      <p:pic>
        <p:nvPicPr>
          <p:cNvPr id="98" name="Google Shape;98;p14"/>
          <p:cNvPicPr preferRelativeResize="0"/>
          <p:nvPr/>
        </p:nvPicPr>
        <p:blipFill>
          <a:blip r:embed="rId2">
            <a:alphaModFix amt="40000"/>
          </a:blip>
          <a:stretch>
            <a:fillRect/>
          </a:stretch>
        </p:blipFill>
        <p:spPr>
          <a:xfrm flipH="1">
            <a:off x="0" y="0"/>
            <a:ext cx="9144000" cy="5143500"/>
          </a:xfrm>
          <a:prstGeom prst="rect">
            <a:avLst/>
          </a:prstGeom>
          <a:noFill/>
          <a:ln>
            <a:noFill/>
          </a:ln>
        </p:spPr>
      </p:pic>
      <p:grpSp>
        <p:nvGrpSpPr>
          <p:cNvPr id="99" name="Google Shape;99;p14"/>
          <p:cNvGrpSpPr/>
          <p:nvPr/>
        </p:nvGrpSpPr>
        <p:grpSpPr>
          <a:xfrm>
            <a:off x="-934838" y="-2241800"/>
            <a:ext cx="10797213" cy="9403075"/>
            <a:chOff x="-934838" y="-2241800"/>
            <a:chExt cx="10797213" cy="9403075"/>
          </a:xfrm>
        </p:grpSpPr>
        <p:pic>
          <p:nvPicPr>
            <p:cNvPr id="100" name="Google Shape;100;p14"/>
            <p:cNvPicPr preferRelativeResize="0"/>
            <p:nvPr/>
          </p:nvPicPr>
          <p:blipFill>
            <a:blip r:embed="rId3">
              <a:alphaModFix/>
            </a:blip>
            <a:stretch>
              <a:fillRect/>
            </a:stretch>
          </p:blipFill>
          <p:spPr>
            <a:xfrm>
              <a:off x="5951686" y="4379975"/>
              <a:ext cx="3819226" cy="2781300"/>
            </a:xfrm>
            <a:prstGeom prst="rect">
              <a:avLst/>
            </a:prstGeom>
            <a:noFill/>
            <a:ln>
              <a:noFill/>
            </a:ln>
          </p:spPr>
        </p:pic>
        <p:pic>
          <p:nvPicPr>
            <p:cNvPr id="101" name="Google Shape;101;p14"/>
            <p:cNvPicPr preferRelativeResize="0"/>
            <p:nvPr/>
          </p:nvPicPr>
          <p:blipFill>
            <a:blip r:embed="rId4">
              <a:alphaModFix/>
            </a:blip>
            <a:stretch>
              <a:fillRect/>
            </a:stretch>
          </p:blipFill>
          <p:spPr>
            <a:xfrm>
              <a:off x="-934838" y="-2241800"/>
              <a:ext cx="3850849" cy="2781298"/>
            </a:xfrm>
            <a:prstGeom prst="rect">
              <a:avLst/>
            </a:prstGeom>
            <a:noFill/>
            <a:ln>
              <a:noFill/>
            </a:ln>
          </p:spPr>
        </p:pic>
        <p:pic>
          <p:nvPicPr>
            <p:cNvPr id="102" name="Google Shape;102;p14"/>
            <p:cNvPicPr preferRelativeResize="0"/>
            <p:nvPr/>
          </p:nvPicPr>
          <p:blipFill>
            <a:blip r:embed="rId5">
              <a:alphaModFix/>
            </a:blip>
            <a:stretch>
              <a:fillRect/>
            </a:stretch>
          </p:blipFill>
          <p:spPr>
            <a:xfrm>
              <a:off x="8430775" y="-623218"/>
              <a:ext cx="1431600" cy="1411537"/>
            </a:xfrm>
            <a:prstGeom prst="rect">
              <a:avLst/>
            </a:prstGeom>
            <a:noFill/>
            <a:ln>
              <a:noFill/>
            </a:ln>
          </p:spPr>
        </p:pic>
        <p:pic>
          <p:nvPicPr>
            <p:cNvPr id="103" name="Google Shape;103;p14"/>
            <p:cNvPicPr preferRelativeResize="0"/>
            <p:nvPr/>
          </p:nvPicPr>
          <p:blipFill>
            <a:blip r:embed="rId5">
              <a:alphaModFix/>
            </a:blip>
            <a:stretch>
              <a:fillRect/>
            </a:stretch>
          </p:blipFill>
          <p:spPr>
            <a:xfrm>
              <a:off x="-2575" y="4574882"/>
              <a:ext cx="1431600" cy="1411537"/>
            </a:xfrm>
            <a:prstGeom prst="rect">
              <a:avLst/>
            </a:prstGeom>
            <a:noFill/>
            <a:ln>
              <a:noFill/>
            </a:ln>
          </p:spPr>
        </p:pic>
      </p:grpSp>
      <p:cxnSp>
        <p:nvCxnSpPr>
          <p:cNvPr id="104" name="Google Shape;104;p14"/>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1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06" name="Google Shape;106;p14"/>
          <p:cNvSpPr txBox="1"/>
          <p:nvPr>
            <p:ph idx="1" type="subTitle"/>
          </p:nvPr>
        </p:nvSpPr>
        <p:spPr>
          <a:xfrm>
            <a:off x="713200" y="1231900"/>
            <a:ext cx="7717500" cy="10065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400"/>
              <a:buChar char="●"/>
              <a:defRPr u="sng"/>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_1">
    <p:spTree>
      <p:nvGrpSpPr>
        <p:cNvPr id="107" name="Shape 107"/>
        <p:cNvGrpSpPr/>
        <p:nvPr/>
      </p:nvGrpSpPr>
      <p:grpSpPr>
        <a:xfrm>
          <a:off x="0" y="0"/>
          <a:ext cx="0" cy="0"/>
          <a:chOff x="0" y="0"/>
          <a:chExt cx="0" cy="0"/>
        </a:xfrm>
      </p:grpSpPr>
      <p:pic>
        <p:nvPicPr>
          <p:cNvPr id="108" name="Google Shape;108;p15"/>
          <p:cNvPicPr preferRelativeResize="0"/>
          <p:nvPr/>
        </p:nvPicPr>
        <p:blipFill>
          <a:blip r:embed="rId2">
            <a:alphaModFix amt="40000"/>
          </a:blip>
          <a:stretch>
            <a:fillRect/>
          </a:stretch>
        </p:blipFill>
        <p:spPr>
          <a:xfrm>
            <a:off x="0" y="0"/>
            <a:ext cx="9144000" cy="5143500"/>
          </a:xfrm>
          <a:prstGeom prst="rect">
            <a:avLst/>
          </a:prstGeom>
          <a:noFill/>
          <a:ln>
            <a:noFill/>
          </a:ln>
        </p:spPr>
      </p:pic>
      <p:grpSp>
        <p:nvGrpSpPr>
          <p:cNvPr id="109" name="Google Shape;109;p15"/>
          <p:cNvGrpSpPr/>
          <p:nvPr/>
        </p:nvGrpSpPr>
        <p:grpSpPr>
          <a:xfrm>
            <a:off x="-2211313" y="-1962400"/>
            <a:ext cx="12236225" cy="7778225"/>
            <a:chOff x="-2211313" y="-1962400"/>
            <a:chExt cx="12236225" cy="7778225"/>
          </a:xfrm>
        </p:grpSpPr>
        <p:pic>
          <p:nvPicPr>
            <p:cNvPr id="110" name="Google Shape;110;p15"/>
            <p:cNvPicPr preferRelativeResize="0"/>
            <p:nvPr/>
          </p:nvPicPr>
          <p:blipFill>
            <a:blip r:embed="rId3">
              <a:alphaModFix/>
            </a:blip>
            <a:stretch>
              <a:fillRect/>
            </a:stretch>
          </p:blipFill>
          <p:spPr>
            <a:xfrm flipH="1">
              <a:off x="-2211313" y="3034526"/>
              <a:ext cx="3850849" cy="2781298"/>
            </a:xfrm>
            <a:prstGeom prst="rect">
              <a:avLst/>
            </a:prstGeom>
            <a:noFill/>
            <a:ln>
              <a:noFill/>
            </a:ln>
          </p:spPr>
        </p:pic>
        <p:pic>
          <p:nvPicPr>
            <p:cNvPr id="111" name="Google Shape;111;p15"/>
            <p:cNvPicPr preferRelativeResize="0"/>
            <p:nvPr/>
          </p:nvPicPr>
          <p:blipFill>
            <a:blip r:embed="rId4">
              <a:alphaModFix/>
            </a:blip>
            <a:stretch>
              <a:fillRect/>
            </a:stretch>
          </p:blipFill>
          <p:spPr>
            <a:xfrm flipH="1" rot="10800000">
              <a:off x="6205686" y="-1962400"/>
              <a:ext cx="3819226" cy="2781300"/>
            </a:xfrm>
            <a:prstGeom prst="rect">
              <a:avLst/>
            </a:prstGeom>
            <a:noFill/>
            <a:ln>
              <a:noFill/>
            </a:ln>
          </p:spPr>
        </p:pic>
        <p:pic>
          <p:nvPicPr>
            <p:cNvPr id="112" name="Google Shape;112;p15"/>
            <p:cNvPicPr preferRelativeResize="0"/>
            <p:nvPr/>
          </p:nvPicPr>
          <p:blipFill>
            <a:blip r:embed="rId5">
              <a:alphaModFix/>
            </a:blip>
            <a:stretch>
              <a:fillRect/>
            </a:stretch>
          </p:blipFill>
          <p:spPr>
            <a:xfrm flipH="1" rot="10800000">
              <a:off x="8471250" y="3034531"/>
              <a:ext cx="1431600" cy="1411537"/>
            </a:xfrm>
            <a:prstGeom prst="rect">
              <a:avLst/>
            </a:prstGeom>
            <a:noFill/>
            <a:ln>
              <a:noFill/>
            </a:ln>
          </p:spPr>
        </p:pic>
        <p:pic>
          <p:nvPicPr>
            <p:cNvPr id="113" name="Google Shape;113;p15"/>
            <p:cNvPicPr preferRelativeResize="0"/>
            <p:nvPr/>
          </p:nvPicPr>
          <p:blipFill>
            <a:blip r:embed="rId5">
              <a:alphaModFix/>
            </a:blip>
            <a:stretch>
              <a:fillRect/>
            </a:stretch>
          </p:blipFill>
          <p:spPr>
            <a:xfrm flipH="1" rot="10800000">
              <a:off x="-142275" y="-800244"/>
              <a:ext cx="1431600" cy="1411537"/>
            </a:xfrm>
            <a:prstGeom prst="rect">
              <a:avLst/>
            </a:prstGeom>
            <a:noFill/>
            <a:ln>
              <a:noFill/>
            </a:ln>
          </p:spPr>
        </p:pic>
      </p:grpSp>
      <p:cxnSp>
        <p:nvCxnSpPr>
          <p:cNvPr id="114" name="Google Shape;114;p15"/>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
        <p:nvSpPr>
          <p:cNvPr id="115" name="Google Shape;115;p1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6" name="Google Shape;116;p15"/>
          <p:cNvSpPr txBox="1"/>
          <p:nvPr>
            <p:ph idx="1" type="subTitle"/>
          </p:nvPr>
        </p:nvSpPr>
        <p:spPr>
          <a:xfrm>
            <a:off x="713200" y="1231900"/>
            <a:ext cx="7717500" cy="2054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400"/>
              <a:buChar char="●"/>
              <a:defRPr u="sng"/>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7" name="Shape 117"/>
        <p:cNvGrpSpPr/>
        <p:nvPr/>
      </p:nvGrpSpPr>
      <p:grpSpPr>
        <a:xfrm>
          <a:off x="0" y="0"/>
          <a:ext cx="0" cy="0"/>
          <a:chOff x="0" y="0"/>
          <a:chExt cx="0" cy="0"/>
        </a:xfrm>
      </p:grpSpPr>
      <p:pic>
        <p:nvPicPr>
          <p:cNvPr id="118" name="Google Shape;118;p16"/>
          <p:cNvPicPr preferRelativeResize="0"/>
          <p:nvPr/>
        </p:nvPicPr>
        <p:blipFill>
          <a:blip r:embed="rId2">
            <a:alphaModFix amt="40000"/>
          </a:blip>
          <a:stretch>
            <a:fillRect/>
          </a:stretch>
        </p:blipFill>
        <p:spPr>
          <a:xfrm>
            <a:off x="0" y="0"/>
            <a:ext cx="9144000" cy="5143500"/>
          </a:xfrm>
          <a:prstGeom prst="rect">
            <a:avLst/>
          </a:prstGeom>
          <a:noFill/>
          <a:ln>
            <a:noFill/>
          </a:ln>
        </p:spPr>
      </p:pic>
      <p:grpSp>
        <p:nvGrpSpPr>
          <p:cNvPr id="119" name="Google Shape;119;p16"/>
          <p:cNvGrpSpPr/>
          <p:nvPr/>
        </p:nvGrpSpPr>
        <p:grpSpPr>
          <a:xfrm>
            <a:off x="-934838" y="-2241800"/>
            <a:ext cx="10797213" cy="9403075"/>
            <a:chOff x="-934838" y="-2241800"/>
            <a:chExt cx="10797213" cy="9403075"/>
          </a:xfrm>
        </p:grpSpPr>
        <p:pic>
          <p:nvPicPr>
            <p:cNvPr id="120" name="Google Shape;120;p16"/>
            <p:cNvPicPr preferRelativeResize="0"/>
            <p:nvPr/>
          </p:nvPicPr>
          <p:blipFill>
            <a:blip r:embed="rId3">
              <a:alphaModFix/>
            </a:blip>
            <a:stretch>
              <a:fillRect/>
            </a:stretch>
          </p:blipFill>
          <p:spPr>
            <a:xfrm>
              <a:off x="5951686" y="4379975"/>
              <a:ext cx="3819226" cy="2781300"/>
            </a:xfrm>
            <a:prstGeom prst="rect">
              <a:avLst/>
            </a:prstGeom>
            <a:noFill/>
            <a:ln>
              <a:noFill/>
            </a:ln>
          </p:spPr>
        </p:pic>
        <p:pic>
          <p:nvPicPr>
            <p:cNvPr id="121" name="Google Shape;121;p16"/>
            <p:cNvPicPr preferRelativeResize="0"/>
            <p:nvPr/>
          </p:nvPicPr>
          <p:blipFill>
            <a:blip r:embed="rId4">
              <a:alphaModFix/>
            </a:blip>
            <a:stretch>
              <a:fillRect/>
            </a:stretch>
          </p:blipFill>
          <p:spPr>
            <a:xfrm>
              <a:off x="-934838" y="-2241800"/>
              <a:ext cx="3850849" cy="2781298"/>
            </a:xfrm>
            <a:prstGeom prst="rect">
              <a:avLst/>
            </a:prstGeom>
            <a:noFill/>
            <a:ln>
              <a:noFill/>
            </a:ln>
          </p:spPr>
        </p:pic>
        <p:pic>
          <p:nvPicPr>
            <p:cNvPr id="122" name="Google Shape;122;p16"/>
            <p:cNvPicPr preferRelativeResize="0"/>
            <p:nvPr/>
          </p:nvPicPr>
          <p:blipFill>
            <a:blip r:embed="rId5">
              <a:alphaModFix/>
            </a:blip>
            <a:stretch>
              <a:fillRect/>
            </a:stretch>
          </p:blipFill>
          <p:spPr>
            <a:xfrm>
              <a:off x="8430775" y="-623218"/>
              <a:ext cx="1431600" cy="1411537"/>
            </a:xfrm>
            <a:prstGeom prst="rect">
              <a:avLst/>
            </a:prstGeom>
            <a:noFill/>
            <a:ln>
              <a:noFill/>
            </a:ln>
          </p:spPr>
        </p:pic>
        <p:pic>
          <p:nvPicPr>
            <p:cNvPr id="123" name="Google Shape;123;p16"/>
            <p:cNvPicPr preferRelativeResize="0"/>
            <p:nvPr/>
          </p:nvPicPr>
          <p:blipFill>
            <a:blip r:embed="rId5">
              <a:alphaModFix/>
            </a:blip>
            <a:stretch>
              <a:fillRect/>
            </a:stretch>
          </p:blipFill>
          <p:spPr>
            <a:xfrm>
              <a:off x="-2575" y="4574882"/>
              <a:ext cx="1431600" cy="1411537"/>
            </a:xfrm>
            <a:prstGeom prst="rect">
              <a:avLst/>
            </a:prstGeom>
            <a:noFill/>
            <a:ln>
              <a:noFill/>
            </a:ln>
          </p:spPr>
        </p:pic>
      </p:grpSp>
      <p:cxnSp>
        <p:nvCxnSpPr>
          <p:cNvPr id="124" name="Google Shape;124;p16"/>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
        <p:nvSpPr>
          <p:cNvPr id="125" name="Google Shape;12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26" name="Shape 126"/>
        <p:cNvGrpSpPr/>
        <p:nvPr/>
      </p:nvGrpSpPr>
      <p:grpSpPr>
        <a:xfrm>
          <a:off x="0" y="0"/>
          <a:ext cx="0" cy="0"/>
          <a:chOff x="0" y="0"/>
          <a:chExt cx="0" cy="0"/>
        </a:xfrm>
      </p:grpSpPr>
      <p:pic>
        <p:nvPicPr>
          <p:cNvPr id="127" name="Google Shape;127;p17"/>
          <p:cNvPicPr preferRelativeResize="0"/>
          <p:nvPr/>
        </p:nvPicPr>
        <p:blipFill>
          <a:blip r:embed="rId2">
            <a:alphaModFix amt="40000"/>
          </a:blip>
          <a:stretch>
            <a:fillRect/>
          </a:stretch>
        </p:blipFill>
        <p:spPr>
          <a:xfrm flipH="1">
            <a:off x="0" y="0"/>
            <a:ext cx="9144000" cy="5143500"/>
          </a:xfrm>
          <a:prstGeom prst="rect">
            <a:avLst/>
          </a:prstGeom>
          <a:noFill/>
          <a:ln>
            <a:noFill/>
          </a:ln>
        </p:spPr>
      </p:pic>
      <p:grpSp>
        <p:nvGrpSpPr>
          <p:cNvPr id="128" name="Google Shape;128;p17"/>
          <p:cNvGrpSpPr/>
          <p:nvPr/>
        </p:nvGrpSpPr>
        <p:grpSpPr>
          <a:xfrm>
            <a:off x="-2211313" y="-1962400"/>
            <a:ext cx="12236225" cy="7778225"/>
            <a:chOff x="-2211313" y="-1962400"/>
            <a:chExt cx="12236225" cy="7778225"/>
          </a:xfrm>
        </p:grpSpPr>
        <p:pic>
          <p:nvPicPr>
            <p:cNvPr id="129" name="Google Shape;129;p17"/>
            <p:cNvPicPr preferRelativeResize="0"/>
            <p:nvPr/>
          </p:nvPicPr>
          <p:blipFill>
            <a:blip r:embed="rId3">
              <a:alphaModFix/>
            </a:blip>
            <a:stretch>
              <a:fillRect/>
            </a:stretch>
          </p:blipFill>
          <p:spPr>
            <a:xfrm flipH="1">
              <a:off x="-2211313" y="3034526"/>
              <a:ext cx="3850849" cy="2781298"/>
            </a:xfrm>
            <a:prstGeom prst="rect">
              <a:avLst/>
            </a:prstGeom>
            <a:noFill/>
            <a:ln>
              <a:noFill/>
            </a:ln>
          </p:spPr>
        </p:pic>
        <p:pic>
          <p:nvPicPr>
            <p:cNvPr id="130" name="Google Shape;130;p17"/>
            <p:cNvPicPr preferRelativeResize="0"/>
            <p:nvPr/>
          </p:nvPicPr>
          <p:blipFill>
            <a:blip r:embed="rId4">
              <a:alphaModFix/>
            </a:blip>
            <a:stretch>
              <a:fillRect/>
            </a:stretch>
          </p:blipFill>
          <p:spPr>
            <a:xfrm flipH="1" rot="10800000">
              <a:off x="6205686" y="-1962400"/>
              <a:ext cx="3819226" cy="2781300"/>
            </a:xfrm>
            <a:prstGeom prst="rect">
              <a:avLst/>
            </a:prstGeom>
            <a:noFill/>
            <a:ln>
              <a:noFill/>
            </a:ln>
          </p:spPr>
        </p:pic>
        <p:pic>
          <p:nvPicPr>
            <p:cNvPr id="131" name="Google Shape;131;p17"/>
            <p:cNvPicPr preferRelativeResize="0"/>
            <p:nvPr/>
          </p:nvPicPr>
          <p:blipFill>
            <a:blip r:embed="rId5">
              <a:alphaModFix/>
            </a:blip>
            <a:stretch>
              <a:fillRect/>
            </a:stretch>
          </p:blipFill>
          <p:spPr>
            <a:xfrm flipH="1" rot="10800000">
              <a:off x="8471250" y="3034531"/>
              <a:ext cx="1431600" cy="1411537"/>
            </a:xfrm>
            <a:prstGeom prst="rect">
              <a:avLst/>
            </a:prstGeom>
            <a:noFill/>
            <a:ln>
              <a:noFill/>
            </a:ln>
          </p:spPr>
        </p:pic>
        <p:pic>
          <p:nvPicPr>
            <p:cNvPr id="132" name="Google Shape;132;p17"/>
            <p:cNvPicPr preferRelativeResize="0"/>
            <p:nvPr/>
          </p:nvPicPr>
          <p:blipFill>
            <a:blip r:embed="rId5">
              <a:alphaModFix/>
            </a:blip>
            <a:stretch>
              <a:fillRect/>
            </a:stretch>
          </p:blipFill>
          <p:spPr>
            <a:xfrm flipH="1" rot="10800000">
              <a:off x="-142275" y="-800244"/>
              <a:ext cx="1431600" cy="1411537"/>
            </a:xfrm>
            <a:prstGeom prst="rect">
              <a:avLst/>
            </a:prstGeom>
            <a:noFill/>
            <a:ln>
              <a:noFill/>
            </a:ln>
          </p:spPr>
        </p:pic>
      </p:grpSp>
      <p:cxnSp>
        <p:nvCxnSpPr>
          <p:cNvPr id="133" name="Google Shape;133;p17"/>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
        <p:nvSpPr>
          <p:cNvPr id="134" name="Google Shape;134;p17"/>
          <p:cNvSpPr txBox="1"/>
          <p:nvPr>
            <p:ph type="title"/>
          </p:nvPr>
        </p:nvSpPr>
        <p:spPr>
          <a:xfrm flipH="1">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5" name="Google Shape;135;p17"/>
          <p:cNvSpPr txBox="1"/>
          <p:nvPr>
            <p:ph idx="1" type="subTitle"/>
          </p:nvPr>
        </p:nvSpPr>
        <p:spPr>
          <a:xfrm>
            <a:off x="1738835" y="1448889"/>
            <a:ext cx="64191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6" name="Google Shape;136;p17"/>
          <p:cNvSpPr txBox="1"/>
          <p:nvPr>
            <p:ph idx="2" type="subTitle"/>
          </p:nvPr>
        </p:nvSpPr>
        <p:spPr>
          <a:xfrm>
            <a:off x="1738835" y="2346176"/>
            <a:ext cx="64191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7" name="Google Shape;137;p17"/>
          <p:cNvSpPr txBox="1"/>
          <p:nvPr>
            <p:ph idx="3" type="subTitle"/>
          </p:nvPr>
        </p:nvSpPr>
        <p:spPr>
          <a:xfrm>
            <a:off x="1745815" y="3239874"/>
            <a:ext cx="64191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 name="Google Shape;138;p17"/>
          <p:cNvSpPr txBox="1"/>
          <p:nvPr>
            <p:ph idx="4" type="subTitle"/>
          </p:nvPr>
        </p:nvSpPr>
        <p:spPr>
          <a:xfrm>
            <a:off x="1745815" y="4133575"/>
            <a:ext cx="64191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17"/>
          <p:cNvSpPr txBox="1"/>
          <p:nvPr>
            <p:ph hasCustomPrompt="1" idx="5" type="title"/>
          </p:nvPr>
        </p:nvSpPr>
        <p:spPr>
          <a:xfrm>
            <a:off x="979085" y="1109725"/>
            <a:ext cx="671400" cy="5430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7"/>
          <p:cNvSpPr txBox="1"/>
          <p:nvPr>
            <p:ph hasCustomPrompt="1" idx="6" type="title"/>
          </p:nvPr>
        </p:nvSpPr>
        <p:spPr>
          <a:xfrm>
            <a:off x="984335" y="2897051"/>
            <a:ext cx="671400" cy="5430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7"/>
          <p:cNvSpPr txBox="1"/>
          <p:nvPr>
            <p:ph hasCustomPrompt="1" idx="7" type="title"/>
          </p:nvPr>
        </p:nvSpPr>
        <p:spPr>
          <a:xfrm>
            <a:off x="979085" y="2003350"/>
            <a:ext cx="671400" cy="5430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2" name="Google Shape;142;p17"/>
          <p:cNvSpPr txBox="1"/>
          <p:nvPr>
            <p:ph hasCustomPrompt="1" idx="8" type="title"/>
          </p:nvPr>
        </p:nvSpPr>
        <p:spPr>
          <a:xfrm>
            <a:off x="984360" y="3790750"/>
            <a:ext cx="671400" cy="5430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3" name="Google Shape;143;p17"/>
          <p:cNvSpPr txBox="1"/>
          <p:nvPr>
            <p:ph idx="9" type="subTitle"/>
          </p:nvPr>
        </p:nvSpPr>
        <p:spPr>
          <a:xfrm>
            <a:off x="1738835" y="1109725"/>
            <a:ext cx="64191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44" name="Google Shape;144;p17"/>
          <p:cNvSpPr txBox="1"/>
          <p:nvPr>
            <p:ph idx="13" type="subTitle"/>
          </p:nvPr>
        </p:nvSpPr>
        <p:spPr>
          <a:xfrm>
            <a:off x="1738835" y="2003423"/>
            <a:ext cx="64191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45" name="Google Shape;145;p17"/>
          <p:cNvSpPr txBox="1"/>
          <p:nvPr>
            <p:ph idx="14" type="subTitle"/>
          </p:nvPr>
        </p:nvSpPr>
        <p:spPr>
          <a:xfrm>
            <a:off x="1745815" y="2897121"/>
            <a:ext cx="64191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46" name="Google Shape;146;p17"/>
          <p:cNvSpPr txBox="1"/>
          <p:nvPr>
            <p:ph idx="15" type="subTitle"/>
          </p:nvPr>
        </p:nvSpPr>
        <p:spPr>
          <a:xfrm>
            <a:off x="1745815" y="3790819"/>
            <a:ext cx="64191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47" name="Shape 147"/>
        <p:cNvGrpSpPr/>
        <p:nvPr/>
      </p:nvGrpSpPr>
      <p:grpSpPr>
        <a:xfrm>
          <a:off x="0" y="0"/>
          <a:ext cx="0" cy="0"/>
          <a:chOff x="0" y="0"/>
          <a:chExt cx="0" cy="0"/>
        </a:xfrm>
      </p:grpSpPr>
      <p:pic>
        <p:nvPicPr>
          <p:cNvPr id="148" name="Google Shape;148;p18"/>
          <p:cNvPicPr preferRelativeResize="0"/>
          <p:nvPr/>
        </p:nvPicPr>
        <p:blipFill>
          <a:blip r:embed="rId2">
            <a:alphaModFix amt="40000"/>
          </a:blip>
          <a:stretch>
            <a:fillRect/>
          </a:stretch>
        </p:blipFill>
        <p:spPr>
          <a:xfrm flipH="1" rot="10800000">
            <a:off x="0" y="0"/>
            <a:ext cx="9144000" cy="5143500"/>
          </a:xfrm>
          <a:prstGeom prst="rect">
            <a:avLst/>
          </a:prstGeom>
          <a:noFill/>
          <a:ln>
            <a:noFill/>
          </a:ln>
        </p:spPr>
      </p:pic>
      <p:grpSp>
        <p:nvGrpSpPr>
          <p:cNvPr id="149" name="Google Shape;149;p18"/>
          <p:cNvGrpSpPr/>
          <p:nvPr/>
        </p:nvGrpSpPr>
        <p:grpSpPr>
          <a:xfrm>
            <a:off x="-934838" y="-2241800"/>
            <a:ext cx="10797213" cy="9403075"/>
            <a:chOff x="-934838" y="-2241800"/>
            <a:chExt cx="10797213" cy="9403075"/>
          </a:xfrm>
        </p:grpSpPr>
        <p:pic>
          <p:nvPicPr>
            <p:cNvPr id="150" name="Google Shape;150;p18"/>
            <p:cNvPicPr preferRelativeResize="0"/>
            <p:nvPr/>
          </p:nvPicPr>
          <p:blipFill>
            <a:blip r:embed="rId3">
              <a:alphaModFix/>
            </a:blip>
            <a:stretch>
              <a:fillRect/>
            </a:stretch>
          </p:blipFill>
          <p:spPr>
            <a:xfrm>
              <a:off x="5951686" y="4379975"/>
              <a:ext cx="3819226" cy="2781300"/>
            </a:xfrm>
            <a:prstGeom prst="rect">
              <a:avLst/>
            </a:prstGeom>
            <a:noFill/>
            <a:ln>
              <a:noFill/>
            </a:ln>
          </p:spPr>
        </p:pic>
        <p:pic>
          <p:nvPicPr>
            <p:cNvPr id="151" name="Google Shape;151;p18"/>
            <p:cNvPicPr preferRelativeResize="0"/>
            <p:nvPr/>
          </p:nvPicPr>
          <p:blipFill>
            <a:blip r:embed="rId4">
              <a:alphaModFix/>
            </a:blip>
            <a:stretch>
              <a:fillRect/>
            </a:stretch>
          </p:blipFill>
          <p:spPr>
            <a:xfrm>
              <a:off x="-934838" y="-2241800"/>
              <a:ext cx="3850849" cy="2781298"/>
            </a:xfrm>
            <a:prstGeom prst="rect">
              <a:avLst/>
            </a:prstGeom>
            <a:noFill/>
            <a:ln>
              <a:noFill/>
            </a:ln>
          </p:spPr>
        </p:pic>
        <p:pic>
          <p:nvPicPr>
            <p:cNvPr id="152" name="Google Shape;152;p18"/>
            <p:cNvPicPr preferRelativeResize="0"/>
            <p:nvPr/>
          </p:nvPicPr>
          <p:blipFill>
            <a:blip r:embed="rId5">
              <a:alphaModFix/>
            </a:blip>
            <a:stretch>
              <a:fillRect/>
            </a:stretch>
          </p:blipFill>
          <p:spPr>
            <a:xfrm>
              <a:off x="8430775" y="-623218"/>
              <a:ext cx="1431600" cy="1411537"/>
            </a:xfrm>
            <a:prstGeom prst="rect">
              <a:avLst/>
            </a:prstGeom>
            <a:noFill/>
            <a:ln>
              <a:noFill/>
            </a:ln>
          </p:spPr>
        </p:pic>
        <p:pic>
          <p:nvPicPr>
            <p:cNvPr id="153" name="Google Shape;153;p18"/>
            <p:cNvPicPr preferRelativeResize="0"/>
            <p:nvPr/>
          </p:nvPicPr>
          <p:blipFill>
            <a:blip r:embed="rId5">
              <a:alphaModFix/>
            </a:blip>
            <a:stretch>
              <a:fillRect/>
            </a:stretch>
          </p:blipFill>
          <p:spPr>
            <a:xfrm>
              <a:off x="-2575" y="4574882"/>
              <a:ext cx="1431600" cy="1411537"/>
            </a:xfrm>
            <a:prstGeom prst="rect">
              <a:avLst/>
            </a:prstGeom>
            <a:noFill/>
            <a:ln>
              <a:noFill/>
            </a:ln>
          </p:spPr>
        </p:pic>
      </p:grpSp>
      <p:cxnSp>
        <p:nvCxnSpPr>
          <p:cNvPr id="154" name="Google Shape;154;p18"/>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
        <p:nvSpPr>
          <p:cNvPr id="155" name="Google Shape;155;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6" name="Google Shape;156;p18"/>
          <p:cNvSpPr txBox="1"/>
          <p:nvPr>
            <p:ph idx="1" type="subTitle"/>
          </p:nvPr>
        </p:nvSpPr>
        <p:spPr>
          <a:xfrm>
            <a:off x="713225" y="1973524"/>
            <a:ext cx="24378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18"/>
          <p:cNvSpPr txBox="1"/>
          <p:nvPr>
            <p:ph idx="2" type="subTitle"/>
          </p:nvPr>
        </p:nvSpPr>
        <p:spPr>
          <a:xfrm>
            <a:off x="3353129" y="1973524"/>
            <a:ext cx="24378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18"/>
          <p:cNvSpPr txBox="1"/>
          <p:nvPr>
            <p:ph idx="3" type="subTitle"/>
          </p:nvPr>
        </p:nvSpPr>
        <p:spPr>
          <a:xfrm>
            <a:off x="713225" y="3717800"/>
            <a:ext cx="24378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18"/>
          <p:cNvSpPr txBox="1"/>
          <p:nvPr>
            <p:ph idx="4" type="subTitle"/>
          </p:nvPr>
        </p:nvSpPr>
        <p:spPr>
          <a:xfrm>
            <a:off x="3353129" y="3717800"/>
            <a:ext cx="24378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18"/>
          <p:cNvSpPr txBox="1"/>
          <p:nvPr>
            <p:ph idx="5" type="subTitle"/>
          </p:nvPr>
        </p:nvSpPr>
        <p:spPr>
          <a:xfrm>
            <a:off x="5993033" y="1973524"/>
            <a:ext cx="24378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 name="Google Shape;161;p18"/>
          <p:cNvSpPr txBox="1"/>
          <p:nvPr>
            <p:ph idx="6" type="subTitle"/>
          </p:nvPr>
        </p:nvSpPr>
        <p:spPr>
          <a:xfrm>
            <a:off x="5993033" y="3717800"/>
            <a:ext cx="24378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 name="Google Shape;162;p18"/>
          <p:cNvSpPr txBox="1"/>
          <p:nvPr>
            <p:ph idx="7" type="subTitle"/>
          </p:nvPr>
        </p:nvSpPr>
        <p:spPr>
          <a:xfrm>
            <a:off x="713225" y="1639500"/>
            <a:ext cx="2441400" cy="41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3" name="Google Shape;163;p18"/>
          <p:cNvSpPr txBox="1"/>
          <p:nvPr>
            <p:ph idx="8" type="subTitle"/>
          </p:nvPr>
        </p:nvSpPr>
        <p:spPr>
          <a:xfrm>
            <a:off x="3353129" y="1639500"/>
            <a:ext cx="2441400" cy="41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4" name="Google Shape;164;p18"/>
          <p:cNvSpPr txBox="1"/>
          <p:nvPr>
            <p:ph idx="9" type="subTitle"/>
          </p:nvPr>
        </p:nvSpPr>
        <p:spPr>
          <a:xfrm>
            <a:off x="5993033" y="1639500"/>
            <a:ext cx="2441400" cy="41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5" name="Google Shape;165;p18"/>
          <p:cNvSpPr txBox="1"/>
          <p:nvPr>
            <p:ph idx="13" type="subTitle"/>
          </p:nvPr>
        </p:nvSpPr>
        <p:spPr>
          <a:xfrm>
            <a:off x="713225" y="3383926"/>
            <a:ext cx="2441400" cy="41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6" name="Google Shape;166;p18"/>
          <p:cNvSpPr txBox="1"/>
          <p:nvPr>
            <p:ph idx="14" type="subTitle"/>
          </p:nvPr>
        </p:nvSpPr>
        <p:spPr>
          <a:xfrm>
            <a:off x="3353129" y="3383926"/>
            <a:ext cx="2441400" cy="41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7" name="Google Shape;167;p18"/>
          <p:cNvSpPr txBox="1"/>
          <p:nvPr>
            <p:ph idx="15" type="subTitle"/>
          </p:nvPr>
        </p:nvSpPr>
        <p:spPr>
          <a:xfrm>
            <a:off x="5993033" y="3383926"/>
            <a:ext cx="2441400" cy="41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68" name="Shape 168"/>
        <p:cNvGrpSpPr/>
        <p:nvPr/>
      </p:nvGrpSpPr>
      <p:grpSpPr>
        <a:xfrm>
          <a:off x="0" y="0"/>
          <a:ext cx="0" cy="0"/>
          <a:chOff x="0" y="0"/>
          <a:chExt cx="0" cy="0"/>
        </a:xfrm>
      </p:grpSpPr>
      <p:pic>
        <p:nvPicPr>
          <p:cNvPr id="169" name="Google Shape;169;p19"/>
          <p:cNvPicPr preferRelativeResize="0"/>
          <p:nvPr/>
        </p:nvPicPr>
        <p:blipFill>
          <a:blip r:embed="rId2">
            <a:alphaModFix amt="40000"/>
          </a:blip>
          <a:stretch>
            <a:fillRect/>
          </a:stretch>
        </p:blipFill>
        <p:spPr>
          <a:xfrm>
            <a:off x="0" y="0"/>
            <a:ext cx="9144000" cy="5143500"/>
          </a:xfrm>
          <a:prstGeom prst="rect">
            <a:avLst/>
          </a:prstGeom>
          <a:noFill/>
          <a:ln>
            <a:noFill/>
          </a:ln>
        </p:spPr>
      </p:pic>
      <p:sp>
        <p:nvSpPr>
          <p:cNvPr id="170" name="Google Shape;170;p19"/>
          <p:cNvSpPr txBox="1"/>
          <p:nvPr>
            <p:ph type="title"/>
          </p:nvPr>
        </p:nvSpPr>
        <p:spPr>
          <a:xfrm>
            <a:off x="2350050" y="707863"/>
            <a:ext cx="4443900" cy="89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1" name="Google Shape;171;p19"/>
          <p:cNvSpPr txBox="1"/>
          <p:nvPr>
            <p:ph idx="1" type="subTitle"/>
          </p:nvPr>
        </p:nvSpPr>
        <p:spPr>
          <a:xfrm>
            <a:off x="2350050" y="1757487"/>
            <a:ext cx="44439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19"/>
          <p:cNvSpPr txBox="1"/>
          <p:nvPr/>
        </p:nvSpPr>
        <p:spPr>
          <a:xfrm>
            <a:off x="2350050" y="3585138"/>
            <a:ext cx="4443900" cy="550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b="1" lang="en" sz="1100">
                <a:solidFill>
                  <a:schemeClr val="dk1"/>
                </a:solidFill>
                <a:latin typeface="Assistant"/>
                <a:ea typeface="Assistant"/>
                <a:cs typeface="Assistant"/>
                <a:sym typeface="Assistant"/>
              </a:rPr>
              <a:t>CREDITS:</a:t>
            </a:r>
            <a:r>
              <a:rPr lang="en" sz="1100">
                <a:solidFill>
                  <a:schemeClr val="dk1"/>
                </a:solidFill>
                <a:latin typeface="Assistant"/>
                <a:ea typeface="Assistant"/>
                <a:cs typeface="Assistant"/>
                <a:sym typeface="Assistant"/>
              </a:rPr>
              <a:t> This presentation template was created by </a:t>
            </a:r>
            <a:r>
              <a:rPr b="1" lang="en" sz="1100" u="sng">
                <a:solidFill>
                  <a:schemeClr val="dk1"/>
                </a:solidFill>
                <a:latin typeface="Assistant"/>
                <a:ea typeface="Assistant"/>
                <a:cs typeface="Assistant"/>
                <a:sym typeface="Assistant"/>
                <a:hlinkClick r:id="rId3">
                  <a:extLst>
                    <a:ext uri="{A12FA001-AC4F-418D-AE19-62706E023703}">
                      <ahyp:hlinkClr val="tx"/>
                    </a:ext>
                  </a:extLst>
                </a:hlinkClick>
              </a:rPr>
              <a:t>Slidesgo</a:t>
            </a:r>
            <a:r>
              <a:rPr lang="en" sz="1100">
                <a:solidFill>
                  <a:schemeClr val="dk1"/>
                </a:solidFill>
                <a:latin typeface="Assistant"/>
                <a:ea typeface="Assistant"/>
                <a:cs typeface="Assistant"/>
                <a:sym typeface="Assistant"/>
              </a:rPr>
              <a:t>, and includes icons by </a:t>
            </a:r>
            <a:r>
              <a:rPr b="1" lang="en" sz="1100" u="sng">
                <a:solidFill>
                  <a:schemeClr val="dk1"/>
                </a:solidFill>
                <a:latin typeface="Assistant"/>
                <a:ea typeface="Assistant"/>
                <a:cs typeface="Assistant"/>
                <a:sym typeface="Assistant"/>
                <a:hlinkClick r:id="rId4">
                  <a:extLst>
                    <a:ext uri="{A12FA001-AC4F-418D-AE19-62706E023703}">
                      <ahyp:hlinkClr val="tx"/>
                    </a:ext>
                  </a:extLst>
                </a:hlinkClick>
              </a:rPr>
              <a:t>Flaticon</a:t>
            </a:r>
            <a:r>
              <a:rPr lang="en" sz="1100">
                <a:solidFill>
                  <a:schemeClr val="dk1"/>
                </a:solidFill>
                <a:latin typeface="Assistant"/>
                <a:ea typeface="Assistant"/>
                <a:cs typeface="Assistant"/>
                <a:sym typeface="Assistant"/>
              </a:rPr>
              <a:t>, and infographics &amp; images by </a:t>
            </a:r>
            <a:r>
              <a:rPr b="1" lang="en" sz="1100" u="sng">
                <a:solidFill>
                  <a:schemeClr val="dk1"/>
                </a:solidFill>
                <a:latin typeface="Assistant"/>
                <a:ea typeface="Assistant"/>
                <a:cs typeface="Assistant"/>
                <a:sym typeface="Assistant"/>
                <a:hlinkClick r:id="rId5">
                  <a:extLst>
                    <a:ext uri="{A12FA001-AC4F-418D-AE19-62706E023703}">
                      <ahyp:hlinkClr val="tx"/>
                    </a:ext>
                  </a:extLst>
                </a:hlinkClick>
              </a:rPr>
              <a:t>Freepik</a:t>
            </a:r>
            <a:r>
              <a:rPr b="1" lang="en" sz="1100" u="sng">
                <a:solidFill>
                  <a:schemeClr val="dk1"/>
                </a:solidFill>
                <a:latin typeface="Assistant"/>
                <a:ea typeface="Assistant"/>
                <a:cs typeface="Assistant"/>
                <a:sym typeface="Assistant"/>
              </a:rPr>
              <a:t>  </a:t>
            </a:r>
            <a:endParaRPr b="1" sz="1100" u="sng">
              <a:solidFill>
                <a:schemeClr val="dk1"/>
              </a:solidFill>
              <a:latin typeface="Assistant"/>
              <a:ea typeface="Assistant"/>
              <a:cs typeface="Assistant"/>
              <a:sym typeface="Assistan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73" name="Shape 173"/>
        <p:cNvGrpSpPr/>
        <p:nvPr/>
      </p:nvGrpSpPr>
      <p:grpSpPr>
        <a:xfrm>
          <a:off x="0" y="0"/>
          <a:ext cx="0" cy="0"/>
          <a:chOff x="0" y="0"/>
          <a:chExt cx="0" cy="0"/>
        </a:xfrm>
      </p:grpSpPr>
      <p:pic>
        <p:nvPicPr>
          <p:cNvPr id="174" name="Google Shape;174;p20"/>
          <p:cNvPicPr preferRelativeResize="0"/>
          <p:nvPr/>
        </p:nvPicPr>
        <p:blipFill>
          <a:blip r:embed="rId2">
            <a:alphaModFix amt="40000"/>
          </a:blip>
          <a:stretch>
            <a:fillRect/>
          </a:stretch>
        </p:blipFill>
        <p:spPr>
          <a:xfrm flipH="1">
            <a:off x="0" y="0"/>
            <a:ext cx="9144000" cy="5143500"/>
          </a:xfrm>
          <a:prstGeom prst="rect">
            <a:avLst/>
          </a:prstGeom>
          <a:noFill/>
          <a:ln>
            <a:noFill/>
          </a:ln>
        </p:spPr>
      </p:pic>
      <p:grpSp>
        <p:nvGrpSpPr>
          <p:cNvPr id="175" name="Google Shape;175;p20"/>
          <p:cNvGrpSpPr/>
          <p:nvPr/>
        </p:nvGrpSpPr>
        <p:grpSpPr>
          <a:xfrm>
            <a:off x="-872329" y="-660579"/>
            <a:ext cx="10707657" cy="6262080"/>
            <a:chOff x="-872329" y="-660579"/>
            <a:chExt cx="10707657" cy="6262080"/>
          </a:xfrm>
        </p:grpSpPr>
        <p:pic>
          <p:nvPicPr>
            <p:cNvPr id="176" name="Google Shape;176;p20"/>
            <p:cNvPicPr preferRelativeResize="0"/>
            <p:nvPr/>
          </p:nvPicPr>
          <p:blipFill>
            <a:blip r:embed="rId3">
              <a:alphaModFix/>
            </a:blip>
            <a:stretch>
              <a:fillRect/>
            </a:stretch>
          </p:blipFill>
          <p:spPr>
            <a:xfrm rot="10387125">
              <a:off x="6013960" y="2823250"/>
              <a:ext cx="3536832" cy="2575649"/>
            </a:xfrm>
            <a:prstGeom prst="rect">
              <a:avLst/>
            </a:prstGeom>
            <a:noFill/>
            <a:ln>
              <a:noFill/>
            </a:ln>
          </p:spPr>
        </p:pic>
        <p:pic>
          <p:nvPicPr>
            <p:cNvPr id="177" name="Google Shape;177;p20"/>
            <p:cNvPicPr preferRelativeResize="0"/>
            <p:nvPr/>
          </p:nvPicPr>
          <p:blipFill>
            <a:blip r:embed="rId4">
              <a:alphaModFix/>
            </a:blip>
            <a:stretch>
              <a:fillRect/>
            </a:stretch>
          </p:blipFill>
          <p:spPr>
            <a:xfrm rot="10800000">
              <a:off x="-599998" y="-536324"/>
              <a:ext cx="3524173" cy="2545349"/>
            </a:xfrm>
            <a:prstGeom prst="rect">
              <a:avLst/>
            </a:prstGeom>
            <a:noFill/>
            <a:ln>
              <a:noFill/>
            </a:ln>
          </p:spPr>
        </p:pic>
        <p:pic>
          <p:nvPicPr>
            <p:cNvPr id="178" name="Google Shape;178;p20"/>
            <p:cNvPicPr preferRelativeResize="0"/>
            <p:nvPr/>
          </p:nvPicPr>
          <p:blipFill>
            <a:blip r:embed="rId5">
              <a:alphaModFix/>
            </a:blip>
            <a:stretch>
              <a:fillRect/>
            </a:stretch>
          </p:blipFill>
          <p:spPr>
            <a:xfrm>
              <a:off x="7265196" y="-660579"/>
              <a:ext cx="2570132" cy="2400159"/>
            </a:xfrm>
            <a:prstGeom prst="rect">
              <a:avLst/>
            </a:prstGeom>
            <a:noFill/>
            <a:ln>
              <a:noFill/>
            </a:ln>
          </p:spPr>
        </p:pic>
        <p:pic>
          <p:nvPicPr>
            <p:cNvPr id="179" name="Google Shape;179;p20"/>
            <p:cNvPicPr preferRelativeResize="0"/>
            <p:nvPr/>
          </p:nvPicPr>
          <p:blipFill>
            <a:blip r:embed="rId5">
              <a:alphaModFix/>
            </a:blip>
            <a:stretch>
              <a:fillRect/>
            </a:stretch>
          </p:blipFill>
          <p:spPr>
            <a:xfrm>
              <a:off x="-872329" y="3063396"/>
              <a:ext cx="2570132" cy="2400159"/>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mt="40000"/>
          </a:blip>
          <a:stretch>
            <a:fillRect/>
          </a:stretch>
        </p:blipFill>
        <p:spPr>
          <a:xfrm flipH="1">
            <a:off x="0" y="0"/>
            <a:ext cx="9144000" cy="5143500"/>
          </a:xfrm>
          <a:prstGeom prst="rect">
            <a:avLst/>
          </a:prstGeom>
          <a:noFill/>
          <a:ln>
            <a:noFill/>
          </a:ln>
        </p:spPr>
      </p:pic>
      <p:sp>
        <p:nvSpPr>
          <p:cNvPr id="14" name="Google Shape;14;p3"/>
          <p:cNvSpPr txBox="1"/>
          <p:nvPr>
            <p:ph type="title"/>
          </p:nvPr>
        </p:nvSpPr>
        <p:spPr>
          <a:xfrm>
            <a:off x="1765300" y="2040225"/>
            <a:ext cx="5613300" cy="915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3745950" y="1225800"/>
            <a:ext cx="1652100" cy="915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txBox="1"/>
          <p:nvPr>
            <p:ph idx="1" type="subTitle"/>
          </p:nvPr>
        </p:nvSpPr>
        <p:spPr>
          <a:xfrm>
            <a:off x="1765300" y="3478350"/>
            <a:ext cx="5613300" cy="43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80" name="Shape 180"/>
        <p:cNvGrpSpPr/>
        <p:nvPr/>
      </p:nvGrpSpPr>
      <p:grpSpPr>
        <a:xfrm>
          <a:off x="0" y="0"/>
          <a:ext cx="0" cy="0"/>
          <a:chOff x="0" y="0"/>
          <a:chExt cx="0" cy="0"/>
        </a:xfrm>
      </p:grpSpPr>
      <p:pic>
        <p:nvPicPr>
          <p:cNvPr id="181" name="Google Shape;181;p21"/>
          <p:cNvPicPr preferRelativeResize="0"/>
          <p:nvPr/>
        </p:nvPicPr>
        <p:blipFill>
          <a:blip r:embed="rId2">
            <a:alphaModFix amt="40000"/>
          </a:blip>
          <a:stretch>
            <a:fillRect/>
          </a:stretch>
        </p:blipFill>
        <p:spPr>
          <a:xfrm>
            <a:off x="0" y="0"/>
            <a:ext cx="9144000" cy="5143500"/>
          </a:xfrm>
          <a:prstGeom prst="rect">
            <a:avLst/>
          </a:prstGeom>
          <a:noFill/>
          <a:ln>
            <a:noFill/>
          </a:ln>
        </p:spPr>
      </p:pic>
      <p:grpSp>
        <p:nvGrpSpPr>
          <p:cNvPr id="182" name="Google Shape;182;p21"/>
          <p:cNvGrpSpPr/>
          <p:nvPr/>
        </p:nvGrpSpPr>
        <p:grpSpPr>
          <a:xfrm>
            <a:off x="-2211313" y="-1962400"/>
            <a:ext cx="12236225" cy="7778225"/>
            <a:chOff x="-2211313" y="-1962400"/>
            <a:chExt cx="12236225" cy="7778225"/>
          </a:xfrm>
        </p:grpSpPr>
        <p:pic>
          <p:nvPicPr>
            <p:cNvPr id="183" name="Google Shape;183;p21"/>
            <p:cNvPicPr preferRelativeResize="0"/>
            <p:nvPr/>
          </p:nvPicPr>
          <p:blipFill>
            <a:blip r:embed="rId3">
              <a:alphaModFix/>
            </a:blip>
            <a:stretch>
              <a:fillRect/>
            </a:stretch>
          </p:blipFill>
          <p:spPr>
            <a:xfrm flipH="1">
              <a:off x="-2211313" y="3034526"/>
              <a:ext cx="3850849" cy="2781298"/>
            </a:xfrm>
            <a:prstGeom prst="rect">
              <a:avLst/>
            </a:prstGeom>
            <a:noFill/>
            <a:ln>
              <a:noFill/>
            </a:ln>
          </p:spPr>
        </p:pic>
        <p:pic>
          <p:nvPicPr>
            <p:cNvPr id="184" name="Google Shape;184;p21"/>
            <p:cNvPicPr preferRelativeResize="0"/>
            <p:nvPr/>
          </p:nvPicPr>
          <p:blipFill>
            <a:blip r:embed="rId4">
              <a:alphaModFix/>
            </a:blip>
            <a:stretch>
              <a:fillRect/>
            </a:stretch>
          </p:blipFill>
          <p:spPr>
            <a:xfrm flipH="1" rot="10800000">
              <a:off x="6205686" y="-1962400"/>
              <a:ext cx="3819226" cy="2781300"/>
            </a:xfrm>
            <a:prstGeom prst="rect">
              <a:avLst/>
            </a:prstGeom>
            <a:noFill/>
            <a:ln>
              <a:noFill/>
            </a:ln>
          </p:spPr>
        </p:pic>
        <p:pic>
          <p:nvPicPr>
            <p:cNvPr id="185" name="Google Shape;185;p21"/>
            <p:cNvPicPr preferRelativeResize="0"/>
            <p:nvPr/>
          </p:nvPicPr>
          <p:blipFill>
            <a:blip r:embed="rId5">
              <a:alphaModFix/>
            </a:blip>
            <a:stretch>
              <a:fillRect/>
            </a:stretch>
          </p:blipFill>
          <p:spPr>
            <a:xfrm flipH="1" rot="10800000">
              <a:off x="8471250" y="3034531"/>
              <a:ext cx="1431600" cy="1411537"/>
            </a:xfrm>
            <a:prstGeom prst="rect">
              <a:avLst/>
            </a:prstGeom>
            <a:noFill/>
            <a:ln>
              <a:noFill/>
            </a:ln>
          </p:spPr>
        </p:pic>
        <p:pic>
          <p:nvPicPr>
            <p:cNvPr id="186" name="Google Shape;186;p21"/>
            <p:cNvPicPr preferRelativeResize="0"/>
            <p:nvPr/>
          </p:nvPicPr>
          <p:blipFill>
            <a:blip r:embed="rId5">
              <a:alphaModFix/>
            </a:blip>
            <a:stretch>
              <a:fillRect/>
            </a:stretch>
          </p:blipFill>
          <p:spPr>
            <a:xfrm flipH="1" rot="10800000">
              <a:off x="-142275" y="-800244"/>
              <a:ext cx="1431600" cy="1411537"/>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pic>
        <p:nvPicPr>
          <p:cNvPr id="18" name="Google Shape;18;p4"/>
          <p:cNvPicPr preferRelativeResize="0"/>
          <p:nvPr/>
        </p:nvPicPr>
        <p:blipFill>
          <a:blip r:embed="rId2">
            <a:alphaModFix amt="40000"/>
          </a:blip>
          <a:stretch>
            <a:fillRect/>
          </a:stretch>
        </p:blipFill>
        <p:spPr>
          <a:xfrm flipH="1" rot="10800000">
            <a:off x="0" y="0"/>
            <a:ext cx="9144000" cy="5143500"/>
          </a:xfrm>
          <a:prstGeom prst="rect">
            <a:avLst/>
          </a:prstGeom>
          <a:noFill/>
          <a:ln>
            <a:noFill/>
          </a:ln>
        </p:spPr>
      </p:pic>
      <p:grpSp>
        <p:nvGrpSpPr>
          <p:cNvPr id="19" name="Google Shape;19;p4"/>
          <p:cNvGrpSpPr/>
          <p:nvPr/>
        </p:nvGrpSpPr>
        <p:grpSpPr>
          <a:xfrm>
            <a:off x="-934838" y="-2241800"/>
            <a:ext cx="10797213" cy="9403075"/>
            <a:chOff x="-934838" y="-2241800"/>
            <a:chExt cx="10797213" cy="9403075"/>
          </a:xfrm>
        </p:grpSpPr>
        <p:pic>
          <p:nvPicPr>
            <p:cNvPr id="20" name="Google Shape;20;p4"/>
            <p:cNvPicPr preferRelativeResize="0"/>
            <p:nvPr/>
          </p:nvPicPr>
          <p:blipFill>
            <a:blip r:embed="rId3">
              <a:alphaModFix/>
            </a:blip>
            <a:stretch>
              <a:fillRect/>
            </a:stretch>
          </p:blipFill>
          <p:spPr>
            <a:xfrm>
              <a:off x="5951686" y="4379975"/>
              <a:ext cx="3819226" cy="2781300"/>
            </a:xfrm>
            <a:prstGeom prst="rect">
              <a:avLst/>
            </a:prstGeom>
            <a:noFill/>
            <a:ln>
              <a:noFill/>
            </a:ln>
          </p:spPr>
        </p:pic>
        <p:pic>
          <p:nvPicPr>
            <p:cNvPr id="21" name="Google Shape;21;p4"/>
            <p:cNvPicPr preferRelativeResize="0"/>
            <p:nvPr/>
          </p:nvPicPr>
          <p:blipFill>
            <a:blip r:embed="rId4">
              <a:alphaModFix/>
            </a:blip>
            <a:stretch>
              <a:fillRect/>
            </a:stretch>
          </p:blipFill>
          <p:spPr>
            <a:xfrm>
              <a:off x="-934838" y="-2241800"/>
              <a:ext cx="3850849" cy="2781298"/>
            </a:xfrm>
            <a:prstGeom prst="rect">
              <a:avLst/>
            </a:prstGeom>
            <a:noFill/>
            <a:ln>
              <a:noFill/>
            </a:ln>
          </p:spPr>
        </p:pic>
        <p:pic>
          <p:nvPicPr>
            <p:cNvPr id="22" name="Google Shape;22;p4"/>
            <p:cNvPicPr preferRelativeResize="0"/>
            <p:nvPr/>
          </p:nvPicPr>
          <p:blipFill>
            <a:blip r:embed="rId5">
              <a:alphaModFix/>
            </a:blip>
            <a:stretch>
              <a:fillRect/>
            </a:stretch>
          </p:blipFill>
          <p:spPr>
            <a:xfrm>
              <a:off x="8430775" y="-623218"/>
              <a:ext cx="1431600" cy="1411537"/>
            </a:xfrm>
            <a:prstGeom prst="rect">
              <a:avLst/>
            </a:prstGeom>
            <a:noFill/>
            <a:ln>
              <a:noFill/>
            </a:ln>
          </p:spPr>
        </p:pic>
        <p:pic>
          <p:nvPicPr>
            <p:cNvPr id="23" name="Google Shape;23;p4"/>
            <p:cNvPicPr preferRelativeResize="0"/>
            <p:nvPr/>
          </p:nvPicPr>
          <p:blipFill>
            <a:blip r:embed="rId5">
              <a:alphaModFix/>
            </a:blip>
            <a:stretch>
              <a:fillRect/>
            </a:stretch>
          </p:blipFill>
          <p:spPr>
            <a:xfrm>
              <a:off x="-2575" y="4574882"/>
              <a:ext cx="1431600" cy="1411537"/>
            </a:xfrm>
            <a:prstGeom prst="rect">
              <a:avLst/>
            </a:prstGeom>
            <a:noFill/>
            <a:ln>
              <a:noFill/>
            </a:ln>
          </p:spPr>
        </p:pic>
      </p:grpSp>
      <p:cxnSp>
        <p:nvCxnSpPr>
          <p:cNvPr id="24" name="Google Shape;24;p4"/>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
        <p:nvSpPr>
          <p:cNvPr id="25" name="Google Shape;2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720000" y="1059551"/>
            <a:ext cx="7704000" cy="326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pic>
        <p:nvPicPr>
          <p:cNvPr id="28" name="Google Shape;28;p5"/>
          <p:cNvPicPr preferRelativeResize="0"/>
          <p:nvPr/>
        </p:nvPicPr>
        <p:blipFill>
          <a:blip r:embed="rId2">
            <a:alphaModFix amt="40000"/>
          </a:blip>
          <a:stretch>
            <a:fillRect/>
          </a:stretch>
        </p:blipFill>
        <p:spPr>
          <a:xfrm flipH="1">
            <a:off x="0" y="0"/>
            <a:ext cx="9144000" cy="5143500"/>
          </a:xfrm>
          <a:prstGeom prst="rect">
            <a:avLst/>
          </a:prstGeom>
          <a:noFill/>
          <a:ln>
            <a:noFill/>
          </a:ln>
        </p:spPr>
      </p:pic>
      <p:grpSp>
        <p:nvGrpSpPr>
          <p:cNvPr id="29" name="Google Shape;29;p5"/>
          <p:cNvGrpSpPr/>
          <p:nvPr/>
        </p:nvGrpSpPr>
        <p:grpSpPr>
          <a:xfrm>
            <a:off x="-2211313" y="-1962400"/>
            <a:ext cx="12236225" cy="7778225"/>
            <a:chOff x="-2211313" y="-1962400"/>
            <a:chExt cx="12236225" cy="7778225"/>
          </a:xfrm>
        </p:grpSpPr>
        <p:pic>
          <p:nvPicPr>
            <p:cNvPr id="30" name="Google Shape;30;p5"/>
            <p:cNvPicPr preferRelativeResize="0"/>
            <p:nvPr/>
          </p:nvPicPr>
          <p:blipFill>
            <a:blip r:embed="rId3">
              <a:alphaModFix/>
            </a:blip>
            <a:stretch>
              <a:fillRect/>
            </a:stretch>
          </p:blipFill>
          <p:spPr>
            <a:xfrm flipH="1">
              <a:off x="-2211313" y="3034526"/>
              <a:ext cx="3850849" cy="2781298"/>
            </a:xfrm>
            <a:prstGeom prst="rect">
              <a:avLst/>
            </a:prstGeom>
            <a:noFill/>
            <a:ln>
              <a:noFill/>
            </a:ln>
          </p:spPr>
        </p:pic>
        <p:pic>
          <p:nvPicPr>
            <p:cNvPr id="31" name="Google Shape;31;p5"/>
            <p:cNvPicPr preferRelativeResize="0"/>
            <p:nvPr/>
          </p:nvPicPr>
          <p:blipFill>
            <a:blip r:embed="rId4">
              <a:alphaModFix/>
            </a:blip>
            <a:stretch>
              <a:fillRect/>
            </a:stretch>
          </p:blipFill>
          <p:spPr>
            <a:xfrm flipH="1" rot="10800000">
              <a:off x="6205686" y="-1962400"/>
              <a:ext cx="3819226" cy="2781300"/>
            </a:xfrm>
            <a:prstGeom prst="rect">
              <a:avLst/>
            </a:prstGeom>
            <a:noFill/>
            <a:ln>
              <a:noFill/>
            </a:ln>
          </p:spPr>
        </p:pic>
        <p:pic>
          <p:nvPicPr>
            <p:cNvPr id="32" name="Google Shape;32;p5"/>
            <p:cNvPicPr preferRelativeResize="0"/>
            <p:nvPr/>
          </p:nvPicPr>
          <p:blipFill>
            <a:blip r:embed="rId5">
              <a:alphaModFix/>
            </a:blip>
            <a:stretch>
              <a:fillRect/>
            </a:stretch>
          </p:blipFill>
          <p:spPr>
            <a:xfrm flipH="1" rot="10800000">
              <a:off x="8471250" y="3034531"/>
              <a:ext cx="1431600" cy="1411537"/>
            </a:xfrm>
            <a:prstGeom prst="rect">
              <a:avLst/>
            </a:prstGeom>
            <a:noFill/>
            <a:ln>
              <a:noFill/>
            </a:ln>
          </p:spPr>
        </p:pic>
        <p:pic>
          <p:nvPicPr>
            <p:cNvPr id="33" name="Google Shape;33;p5"/>
            <p:cNvPicPr preferRelativeResize="0"/>
            <p:nvPr/>
          </p:nvPicPr>
          <p:blipFill>
            <a:blip r:embed="rId5">
              <a:alphaModFix/>
            </a:blip>
            <a:stretch>
              <a:fillRect/>
            </a:stretch>
          </p:blipFill>
          <p:spPr>
            <a:xfrm flipH="1" rot="10800000">
              <a:off x="-142275" y="-800244"/>
              <a:ext cx="1431600" cy="1411537"/>
            </a:xfrm>
            <a:prstGeom prst="rect">
              <a:avLst/>
            </a:prstGeom>
            <a:noFill/>
            <a:ln>
              <a:noFill/>
            </a:ln>
          </p:spPr>
        </p:pic>
      </p:grpSp>
      <p:sp>
        <p:nvSpPr>
          <p:cNvPr id="34" name="Google Shape;3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 name="Google Shape;35;p5"/>
          <p:cNvSpPr txBox="1"/>
          <p:nvPr>
            <p:ph idx="1" type="subTitle"/>
          </p:nvPr>
        </p:nvSpPr>
        <p:spPr>
          <a:xfrm>
            <a:off x="4735104" y="2717626"/>
            <a:ext cx="3231000" cy="146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 name="Google Shape;36;p5"/>
          <p:cNvSpPr txBox="1"/>
          <p:nvPr>
            <p:ph idx="2" type="subTitle"/>
          </p:nvPr>
        </p:nvSpPr>
        <p:spPr>
          <a:xfrm>
            <a:off x="1177895" y="2717626"/>
            <a:ext cx="3231000" cy="146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 name="Google Shape;37;p5"/>
          <p:cNvSpPr txBox="1"/>
          <p:nvPr>
            <p:ph idx="3" type="subTitle"/>
          </p:nvPr>
        </p:nvSpPr>
        <p:spPr>
          <a:xfrm>
            <a:off x="1177895" y="2253351"/>
            <a:ext cx="3231000" cy="46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38" name="Google Shape;38;p5"/>
          <p:cNvSpPr txBox="1"/>
          <p:nvPr>
            <p:ph idx="4" type="subTitle"/>
          </p:nvPr>
        </p:nvSpPr>
        <p:spPr>
          <a:xfrm>
            <a:off x="4735105" y="2253351"/>
            <a:ext cx="3231000" cy="464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Bai Jamjuree SemiBold"/>
                <a:ea typeface="Bai Jamjuree SemiBold"/>
                <a:cs typeface="Bai Jamjuree SemiBold"/>
                <a:sym typeface="Bai Jamjuree SemiBold"/>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cxnSp>
        <p:nvCxnSpPr>
          <p:cNvPr id="39" name="Google Shape;39;p5"/>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pic>
        <p:nvPicPr>
          <p:cNvPr id="41" name="Google Shape;41;p6"/>
          <p:cNvPicPr preferRelativeResize="0"/>
          <p:nvPr/>
        </p:nvPicPr>
        <p:blipFill>
          <a:blip r:embed="rId2">
            <a:alphaModFix amt="40000"/>
          </a:blip>
          <a:stretch>
            <a:fillRect/>
          </a:stretch>
        </p:blipFill>
        <p:spPr>
          <a:xfrm flipH="1">
            <a:off x="0" y="0"/>
            <a:ext cx="9144000" cy="5143500"/>
          </a:xfrm>
          <a:prstGeom prst="rect">
            <a:avLst/>
          </a:prstGeom>
          <a:noFill/>
          <a:ln>
            <a:noFill/>
          </a:ln>
        </p:spPr>
      </p:pic>
      <p:grpSp>
        <p:nvGrpSpPr>
          <p:cNvPr id="42" name="Google Shape;42;p6"/>
          <p:cNvGrpSpPr/>
          <p:nvPr/>
        </p:nvGrpSpPr>
        <p:grpSpPr>
          <a:xfrm>
            <a:off x="-2211313" y="-1962400"/>
            <a:ext cx="12236225" cy="7778225"/>
            <a:chOff x="-2211313" y="-1962400"/>
            <a:chExt cx="12236225" cy="7778225"/>
          </a:xfrm>
        </p:grpSpPr>
        <p:pic>
          <p:nvPicPr>
            <p:cNvPr id="43" name="Google Shape;43;p6"/>
            <p:cNvPicPr preferRelativeResize="0"/>
            <p:nvPr/>
          </p:nvPicPr>
          <p:blipFill>
            <a:blip r:embed="rId3">
              <a:alphaModFix/>
            </a:blip>
            <a:stretch>
              <a:fillRect/>
            </a:stretch>
          </p:blipFill>
          <p:spPr>
            <a:xfrm flipH="1">
              <a:off x="-2211313" y="3034526"/>
              <a:ext cx="3850849" cy="2781298"/>
            </a:xfrm>
            <a:prstGeom prst="rect">
              <a:avLst/>
            </a:prstGeom>
            <a:noFill/>
            <a:ln>
              <a:noFill/>
            </a:ln>
          </p:spPr>
        </p:pic>
        <p:pic>
          <p:nvPicPr>
            <p:cNvPr id="44" name="Google Shape;44;p6"/>
            <p:cNvPicPr preferRelativeResize="0"/>
            <p:nvPr/>
          </p:nvPicPr>
          <p:blipFill>
            <a:blip r:embed="rId4">
              <a:alphaModFix/>
            </a:blip>
            <a:stretch>
              <a:fillRect/>
            </a:stretch>
          </p:blipFill>
          <p:spPr>
            <a:xfrm flipH="1" rot="10800000">
              <a:off x="6205686" y="-1962400"/>
              <a:ext cx="3819226" cy="2781300"/>
            </a:xfrm>
            <a:prstGeom prst="rect">
              <a:avLst/>
            </a:prstGeom>
            <a:noFill/>
            <a:ln>
              <a:noFill/>
            </a:ln>
          </p:spPr>
        </p:pic>
        <p:pic>
          <p:nvPicPr>
            <p:cNvPr id="45" name="Google Shape;45;p6"/>
            <p:cNvPicPr preferRelativeResize="0"/>
            <p:nvPr/>
          </p:nvPicPr>
          <p:blipFill>
            <a:blip r:embed="rId5">
              <a:alphaModFix/>
            </a:blip>
            <a:stretch>
              <a:fillRect/>
            </a:stretch>
          </p:blipFill>
          <p:spPr>
            <a:xfrm flipH="1" rot="10800000">
              <a:off x="8471250" y="3034531"/>
              <a:ext cx="1431600" cy="1411537"/>
            </a:xfrm>
            <a:prstGeom prst="rect">
              <a:avLst/>
            </a:prstGeom>
            <a:noFill/>
            <a:ln>
              <a:noFill/>
            </a:ln>
          </p:spPr>
        </p:pic>
        <p:pic>
          <p:nvPicPr>
            <p:cNvPr id="46" name="Google Shape;46;p6"/>
            <p:cNvPicPr preferRelativeResize="0"/>
            <p:nvPr/>
          </p:nvPicPr>
          <p:blipFill>
            <a:blip r:embed="rId5">
              <a:alphaModFix/>
            </a:blip>
            <a:stretch>
              <a:fillRect/>
            </a:stretch>
          </p:blipFill>
          <p:spPr>
            <a:xfrm flipH="1" rot="10800000">
              <a:off x="-142275" y="-800244"/>
              <a:ext cx="1431600" cy="1411537"/>
            </a:xfrm>
            <a:prstGeom prst="rect">
              <a:avLst/>
            </a:prstGeom>
            <a:noFill/>
            <a:ln>
              <a:noFill/>
            </a:ln>
          </p:spPr>
        </p:pic>
      </p:grpSp>
      <p:sp>
        <p:nvSpPr>
          <p:cNvPr id="47" name="Google Shape;4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8" name="Google Shape;48;p6"/>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 name="Shape 49"/>
        <p:cNvGrpSpPr/>
        <p:nvPr/>
      </p:nvGrpSpPr>
      <p:grpSpPr>
        <a:xfrm>
          <a:off x="0" y="0"/>
          <a:ext cx="0" cy="0"/>
          <a:chOff x="0" y="0"/>
          <a:chExt cx="0" cy="0"/>
        </a:xfrm>
      </p:grpSpPr>
      <p:pic>
        <p:nvPicPr>
          <p:cNvPr id="50" name="Google Shape;50;p7"/>
          <p:cNvPicPr preferRelativeResize="0"/>
          <p:nvPr/>
        </p:nvPicPr>
        <p:blipFill>
          <a:blip r:embed="rId2">
            <a:alphaModFix amt="40000"/>
          </a:blip>
          <a:stretch>
            <a:fillRect/>
          </a:stretch>
        </p:blipFill>
        <p:spPr>
          <a:xfrm>
            <a:off x="0" y="0"/>
            <a:ext cx="9144000" cy="5143500"/>
          </a:xfrm>
          <a:prstGeom prst="rect">
            <a:avLst/>
          </a:prstGeom>
          <a:noFill/>
          <a:ln>
            <a:noFill/>
          </a:ln>
        </p:spPr>
      </p:pic>
      <p:grpSp>
        <p:nvGrpSpPr>
          <p:cNvPr id="51" name="Google Shape;51;p7"/>
          <p:cNvGrpSpPr/>
          <p:nvPr/>
        </p:nvGrpSpPr>
        <p:grpSpPr>
          <a:xfrm>
            <a:off x="-2211313" y="-1962400"/>
            <a:ext cx="12236225" cy="7778225"/>
            <a:chOff x="-2211313" y="-1962400"/>
            <a:chExt cx="12236225" cy="7778225"/>
          </a:xfrm>
        </p:grpSpPr>
        <p:pic>
          <p:nvPicPr>
            <p:cNvPr id="52" name="Google Shape;52;p7"/>
            <p:cNvPicPr preferRelativeResize="0"/>
            <p:nvPr/>
          </p:nvPicPr>
          <p:blipFill>
            <a:blip r:embed="rId3">
              <a:alphaModFix/>
            </a:blip>
            <a:stretch>
              <a:fillRect/>
            </a:stretch>
          </p:blipFill>
          <p:spPr>
            <a:xfrm flipH="1">
              <a:off x="-2211313" y="3034526"/>
              <a:ext cx="3850849" cy="2781298"/>
            </a:xfrm>
            <a:prstGeom prst="rect">
              <a:avLst/>
            </a:prstGeom>
            <a:noFill/>
            <a:ln>
              <a:noFill/>
            </a:ln>
          </p:spPr>
        </p:pic>
        <p:pic>
          <p:nvPicPr>
            <p:cNvPr id="53" name="Google Shape;53;p7"/>
            <p:cNvPicPr preferRelativeResize="0"/>
            <p:nvPr/>
          </p:nvPicPr>
          <p:blipFill>
            <a:blip r:embed="rId4">
              <a:alphaModFix/>
            </a:blip>
            <a:stretch>
              <a:fillRect/>
            </a:stretch>
          </p:blipFill>
          <p:spPr>
            <a:xfrm flipH="1" rot="10800000">
              <a:off x="6205686" y="-1962400"/>
              <a:ext cx="3819226" cy="2781300"/>
            </a:xfrm>
            <a:prstGeom prst="rect">
              <a:avLst/>
            </a:prstGeom>
            <a:noFill/>
            <a:ln>
              <a:noFill/>
            </a:ln>
          </p:spPr>
        </p:pic>
        <p:pic>
          <p:nvPicPr>
            <p:cNvPr id="54" name="Google Shape;54;p7"/>
            <p:cNvPicPr preferRelativeResize="0"/>
            <p:nvPr/>
          </p:nvPicPr>
          <p:blipFill>
            <a:blip r:embed="rId5">
              <a:alphaModFix/>
            </a:blip>
            <a:stretch>
              <a:fillRect/>
            </a:stretch>
          </p:blipFill>
          <p:spPr>
            <a:xfrm flipH="1" rot="10800000">
              <a:off x="8471250" y="3034531"/>
              <a:ext cx="1431600" cy="1411537"/>
            </a:xfrm>
            <a:prstGeom prst="rect">
              <a:avLst/>
            </a:prstGeom>
            <a:noFill/>
            <a:ln>
              <a:noFill/>
            </a:ln>
          </p:spPr>
        </p:pic>
        <p:pic>
          <p:nvPicPr>
            <p:cNvPr id="55" name="Google Shape;55;p7"/>
            <p:cNvPicPr preferRelativeResize="0"/>
            <p:nvPr/>
          </p:nvPicPr>
          <p:blipFill>
            <a:blip r:embed="rId5">
              <a:alphaModFix/>
            </a:blip>
            <a:stretch>
              <a:fillRect/>
            </a:stretch>
          </p:blipFill>
          <p:spPr>
            <a:xfrm flipH="1" rot="10800000">
              <a:off x="-142275" y="-800244"/>
              <a:ext cx="1431600" cy="1411537"/>
            </a:xfrm>
            <a:prstGeom prst="rect">
              <a:avLst/>
            </a:prstGeom>
            <a:noFill/>
            <a:ln>
              <a:noFill/>
            </a:ln>
          </p:spPr>
        </p:pic>
      </p:grpSp>
      <p:cxnSp>
        <p:nvCxnSpPr>
          <p:cNvPr id="56" name="Google Shape;56;p7"/>
          <p:cNvCxnSpPr/>
          <p:nvPr/>
        </p:nvCxnSpPr>
        <p:spPr>
          <a:xfrm>
            <a:off x="-204100" y="981825"/>
            <a:ext cx="804300" cy="0"/>
          </a:xfrm>
          <a:prstGeom prst="straightConnector1">
            <a:avLst/>
          </a:prstGeom>
          <a:noFill/>
          <a:ln cap="flat" cmpd="sng" w="9525">
            <a:solidFill>
              <a:schemeClr val="dk1"/>
            </a:solidFill>
            <a:prstDash val="solid"/>
            <a:round/>
            <a:headEnd len="med" w="med" type="none"/>
            <a:tailEnd len="med" w="med" type="none"/>
          </a:ln>
        </p:spPr>
      </p:cxnSp>
      <p:sp>
        <p:nvSpPr>
          <p:cNvPr id="57" name="Google Shape;57;p7"/>
          <p:cNvSpPr txBox="1"/>
          <p:nvPr>
            <p:ph type="title"/>
          </p:nvPr>
        </p:nvSpPr>
        <p:spPr>
          <a:xfrm>
            <a:off x="792638" y="803500"/>
            <a:ext cx="3861600" cy="7848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8" name="Google Shape;58;p7"/>
          <p:cNvSpPr txBox="1"/>
          <p:nvPr>
            <p:ph idx="1" type="subTitle"/>
          </p:nvPr>
        </p:nvSpPr>
        <p:spPr>
          <a:xfrm>
            <a:off x="792638" y="1613600"/>
            <a:ext cx="3861600" cy="2726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400"/>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59" name="Google Shape;59;p7"/>
          <p:cNvSpPr/>
          <p:nvPr>
            <p:ph idx="2" type="pic"/>
          </p:nvPr>
        </p:nvSpPr>
        <p:spPr>
          <a:xfrm>
            <a:off x="5097862" y="678300"/>
            <a:ext cx="3253500" cy="3786900"/>
          </a:xfrm>
          <a:prstGeom prst="roundRect">
            <a:avLst>
              <a:gd fmla="val 16667" name="adj"/>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0" name="Shape 60"/>
        <p:cNvGrpSpPr/>
        <p:nvPr/>
      </p:nvGrpSpPr>
      <p:grpSpPr>
        <a:xfrm>
          <a:off x="0" y="0"/>
          <a:ext cx="0" cy="0"/>
          <a:chOff x="0" y="0"/>
          <a:chExt cx="0" cy="0"/>
        </a:xfrm>
      </p:grpSpPr>
      <p:pic>
        <p:nvPicPr>
          <p:cNvPr id="61" name="Google Shape;61;p8"/>
          <p:cNvPicPr preferRelativeResize="0"/>
          <p:nvPr/>
        </p:nvPicPr>
        <p:blipFill>
          <a:blip r:embed="rId2">
            <a:alphaModFix amt="40000"/>
          </a:blip>
          <a:stretch>
            <a:fillRect/>
          </a:stretch>
        </p:blipFill>
        <p:spPr>
          <a:xfrm flipH="1">
            <a:off x="0" y="0"/>
            <a:ext cx="9144000" cy="5143500"/>
          </a:xfrm>
          <a:prstGeom prst="rect">
            <a:avLst/>
          </a:prstGeom>
          <a:noFill/>
          <a:ln>
            <a:noFill/>
          </a:ln>
        </p:spPr>
      </p:pic>
      <p:sp>
        <p:nvSpPr>
          <p:cNvPr id="62" name="Google Shape;62;p8"/>
          <p:cNvSpPr txBox="1"/>
          <p:nvPr>
            <p:ph type="title"/>
          </p:nvPr>
        </p:nvSpPr>
        <p:spPr>
          <a:xfrm>
            <a:off x="1066950" y="2219325"/>
            <a:ext cx="7010400" cy="7050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3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3" name="Shape 63"/>
        <p:cNvGrpSpPr/>
        <p:nvPr/>
      </p:nvGrpSpPr>
      <p:grpSpPr>
        <a:xfrm>
          <a:off x="0" y="0"/>
          <a:ext cx="0" cy="0"/>
          <a:chOff x="0" y="0"/>
          <a:chExt cx="0" cy="0"/>
        </a:xfrm>
      </p:grpSpPr>
      <p:pic>
        <p:nvPicPr>
          <p:cNvPr id="64" name="Google Shape;64;p9"/>
          <p:cNvPicPr preferRelativeResize="0"/>
          <p:nvPr/>
        </p:nvPicPr>
        <p:blipFill>
          <a:blip r:embed="rId2">
            <a:alphaModFix amt="40000"/>
          </a:blip>
          <a:stretch>
            <a:fillRect/>
          </a:stretch>
        </p:blipFill>
        <p:spPr>
          <a:xfrm>
            <a:off x="0" y="0"/>
            <a:ext cx="9144000" cy="5143500"/>
          </a:xfrm>
          <a:prstGeom prst="rect">
            <a:avLst/>
          </a:prstGeom>
          <a:noFill/>
          <a:ln>
            <a:noFill/>
          </a:ln>
        </p:spPr>
      </p:pic>
      <p:grpSp>
        <p:nvGrpSpPr>
          <p:cNvPr id="65" name="Google Shape;65;p9"/>
          <p:cNvGrpSpPr/>
          <p:nvPr/>
        </p:nvGrpSpPr>
        <p:grpSpPr>
          <a:xfrm>
            <a:off x="-934838" y="-2241800"/>
            <a:ext cx="10797213" cy="9403075"/>
            <a:chOff x="-934838" y="-2241800"/>
            <a:chExt cx="10797213" cy="9403075"/>
          </a:xfrm>
        </p:grpSpPr>
        <p:pic>
          <p:nvPicPr>
            <p:cNvPr id="66" name="Google Shape;66;p9"/>
            <p:cNvPicPr preferRelativeResize="0"/>
            <p:nvPr/>
          </p:nvPicPr>
          <p:blipFill>
            <a:blip r:embed="rId3">
              <a:alphaModFix/>
            </a:blip>
            <a:stretch>
              <a:fillRect/>
            </a:stretch>
          </p:blipFill>
          <p:spPr>
            <a:xfrm>
              <a:off x="5951686" y="4379975"/>
              <a:ext cx="3819226" cy="2781300"/>
            </a:xfrm>
            <a:prstGeom prst="rect">
              <a:avLst/>
            </a:prstGeom>
            <a:noFill/>
            <a:ln>
              <a:noFill/>
            </a:ln>
          </p:spPr>
        </p:pic>
        <p:pic>
          <p:nvPicPr>
            <p:cNvPr id="67" name="Google Shape;67;p9"/>
            <p:cNvPicPr preferRelativeResize="0"/>
            <p:nvPr/>
          </p:nvPicPr>
          <p:blipFill>
            <a:blip r:embed="rId4">
              <a:alphaModFix/>
            </a:blip>
            <a:stretch>
              <a:fillRect/>
            </a:stretch>
          </p:blipFill>
          <p:spPr>
            <a:xfrm>
              <a:off x="-934838" y="-2241800"/>
              <a:ext cx="3850849" cy="2781298"/>
            </a:xfrm>
            <a:prstGeom prst="rect">
              <a:avLst/>
            </a:prstGeom>
            <a:noFill/>
            <a:ln>
              <a:noFill/>
            </a:ln>
          </p:spPr>
        </p:pic>
        <p:pic>
          <p:nvPicPr>
            <p:cNvPr id="68" name="Google Shape;68;p9"/>
            <p:cNvPicPr preferRelativeResize="0"/>
            <p:nvPr/>
          </p:nvPicPr>
          <p:blipFill>
            <a:blip r:embed="rId5">
              <a:alphaModFix/>
            </a:blip>
            <a:stretch>
              <a:fillRect/>
            </a:stretch>
          </p:blipFill>
          <p:spPr>
            <a:xfrm>
              <a:off x="8430775" y="-623218"/>
              <a:ext cx="1431600" cy="1411537"/>
            </a:xfrm>
            <a:prstGeom prst="rect">
              <a:avLst/>
            </a:prstGeom>
            <a:noFill/>
            <a:ln>
              <a:noFill/>
            </a:ln>
          </p:spPr>
        </p:pic>
        <p:pic>
          <p:nvPicPr>
            <p:cNvPr id="69" name="Google Shape;69;p9"/>
            <p:cNvPicPr preferRelativeResize="0"/>
            <p:nvPr/>
          </p:nvPicPr>
          <p:blipFill>
            <a:blip r:embed="rId5">
              <a:alphaModFix/>
            </a:blip>
            <a:stretch>
              <a:fillRect/>
            </a:stretch>
          </p:blipFill>
          <p:spPr>
            <a:xfrm>
              <a:off x="-2575" y="4574882"/>
              <a:ext cx="1431600" cy="1411537"/>
            </a:xfrm>
            <a:prstGeom prst="rect">
              <a:avLst/>
            </a:prstGeom>
            <a:noFill/>
            <a:ln>
              <a:noFill/>
            </a:ln>
          </p:spPr>
        </p:pic>
      </p:grpSp>
      <p:cxnSp>
        <p:nvCxnSpPr>
          <p:cNvPr id="70" name="Google Shape;70;p9"/>
          <p:cNvCxnSpPr/>
          <p:nvPr/>
        </p:nvCxnSpPr>
        <p:spPr>
          <a:xfrm>
            <a:off x="-204100" y="657975"/>
            <a:ext cx="804300" cy="0"/>
          </a:xfrm>
          <a:prstGeom prst="straightConnector1">
            <a:avLst/>
          </a:prstGeom>
          <a:noFill/>
          <a:ln cap="flat" cmpd="sng" w="9525">
            <a:solidFill>
              <a:schemeClr val="dk1"/>
            </a:solidFill>
            <a:prstDash val="solid"/>
            <a:round/>
            <a:headEnd len="med" w="med" type="none"/>
            <a:tailEnd len="med" w="med" type="none"/>
          </a:ln>
        </p:spPr>
      </p:cxnSp>
      <p:sp>
        <p:nvSpPr>
          <p:cNvPr id="71" name="Google Shape;71;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2" name="Google Shape;72;p9"/>
          <p:cNvSpPr txBox="1"/>
          <p:nvPr>
            <p:ph idx="1" type="subTitle"/>
          </p:nvPr>
        </p:nvSpPr>
        <p:spPr>
          <a:xfrm>
            <a:off x="4647702" y="1408725"/>
            <a:ext cx="3602700" cy="2778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 name="Google Shape;73;p9"/>
          <p:cNvSpPr txBox="1"/>
          <p:nvPr>
            <p:ph idx="2" type="subTitle"/>
          </p:nvPr>
        </p:nvSpPr>
        <p:spPr>
          <a:xfrm>
            <a:off x="893598" y="1408725"/>
            <a:ext cx="3602700" cy="2778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4" name="Shape 74"/>
        <p:cNvGrpSpPr/>
        <p:nvPr/>
      </p:nvGrpSpPr>
      <p:grpSpPr>
        <a:xfrm>
          <a:off x="0" y="0"/>
          <a:ext cx="0" cy="0"/>
          <a:chOff x="0" y="0"/>
          <a:chExt cx="0" cy="0"/>
        </a:xfrm>
      </p:grpSpPr>
      <p:sp>
        <p:nvSpPr>
          <p:cNvPr id="75" name="Google Shape;75;p10"/>
          <p:cNvSpPr/>
          <p:nvPr>
            <p:ph idx="2" type="pic"/>
          </p:nvPr>
        </p:nvSpPr>
        <p:spPr>
          <a:xfrm>
            <a:off x="-25" y="-13725"/>
            <a:ext cx="9144000" cy="5157300"/>
          </a:xfrm>
          <a:prstGeom prst="rect">
            <a:avLst/>
          </a:prstGeom>
          <a:noFill/>
          <a:ln>
            <a:noFill/>
          </a:ln>
        </p:spPr>
      </p:sp>
      <p:sp>
        <p:nvSpPr>
          <p:cNvPr id="76" name="Google Shape;76;p10"/>
          <p:cNvSpPr txBox="1"/>
          <p:nvPr>
            <p:ph type="title"/>
          </p:nvPr>
        </p:nvSpPr>
        <p:spPr>
          <a:xfrm>
            <a:off x="720000" y="3796725"/>
            <a:ext cx="7704000" cy="6933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28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Bai Jamjuree SemiBold"/>
              <a:buNone/>
              <a:defRPr sz="2800">
                <a:solidFill>
                  <a:schemeClr val="dk1"/>
                </a:solidFill>
                <a:latin typeface="Bai Jamjuree SemiBold"/>
                <a:ea typeface="Bai Jamjuree SemiBold"/>
                <a:cs typeface="Bai Jamjuree SemiBold"/>
                <a:sym typeface="Bai Jamjuree SemiBold"/>
              </a:defRPr>
            </a:lvl1pPr>
            <a:lvl2pPr lvl="1"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indent="-317500" lvl="1" marL="9144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indent="-317500" lvl="2" marL="13716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indent="-317500" lvl="3" marL="18288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indent="-317500" lvl="4" marL="22860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indent="-317500" lvl="5" marL="27432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indent="-317500" lvl="6" marL="32004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indent="-317500" lvl="7" marL="36576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indent="-317500" lvl="8" marL="41148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18.pn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hyperlink" Target="https://doi.org/10.1007/978-1-61779-527-5_2" TargetMode="External"/><Relationship Id="rId4" Type="http://schemas.openxmlformats.org/officeDocument/2006/relationships/hyperlink" Target="https://doi.org/10.35248/2684-1630.16.1.120" TargetMode="External"/><Relationship Id="rId5" Type="http://schemas.openxmlformats.org/officeDocument/2006/relationships/hyperlink" Target="https://doi.org/10.1007/s10753-023-01860-z" TargetMode="External"/><Relationship Id="rId6" Type="http://schemas.openxmlformats.org/officeDocument/2006/relationships/hyperlink" Target="https://doi.org/10.3389/fimmu.2021.816956"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 Id="rId3" Type="http://schemas.openxmlformats.org/officeDocument/2006/relationships/hyperlink" Target="https://doi.org/10.1136/jcp.56.7.481" TargetMode="External"/><Relationship Id="rId4" Type="http://schemas.openxmlformats.org/officeDocument/2006/relationships/hyperlink" Target="https://doi.org/10.1016/j.autrev.2009.12.008" TargetMode="External"/><Relationship Id="rId5" Type="http://schemas.openxmlformats.org/officeDocument/2006/relationships/hyperlink" Target="https://doi.org/10.3109/08916930903374832" TargetMode="External"/><Relationship Id="rId6" Type="http://schemas.openxmlformats.org/officeDocument/2006/relationships/hyperlink" Target="https://doi.org/10.3390/jcm10020243"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22"/>
          <p:cNvPicPr preferRelativeResize="0"/>
          <p:nvPr/>
        </p:nvPicPr>
        <p:blipFill>
          <a:blip r:embed="rId3">
            <a:alphaModFix/>
          </a:blip>
          <a:stretch>
            <a:fillRect/>
          </a:stretch>
        </p:blipFill>
        <p:spPr>
          <a:xfrm rot="10387125">
            <a:off x="6090160" y="2975650"/>
            <a:ext cx="3536832" cy="2575649"/>
          </a:xfrm>
          <a:prstGeom prst="rect">
            <a:avLst/>
          </a:prstGeom>
          <a:noFill/>
          <a:ln>
            <a:noFill/>
          </a:ln>
        </p:spPr>
      </p:pic>
      <p:pic>
        <p:nvPicPr>
          <p:cNvPr id="192" name="Google Shape;192;p22"/>
          <p:cNvPicPr preferRelativeResize="0"/>
          <p:nvPr/>
        </p:nvPicPr>
        <p:blipFill>
          <a:blip r:embed="rId4">
            <a:alphaModFix/>
          </a:blip>
          <a:stretch>
            <a:fillRect/>
          </a:stretch>
        </p:blipFill>
        <p:spPr>
          <a:xfrm rot="10800000">
            <a:off x="-676198" y="-688724"/>
            <a:ext cx="3524173" cy="2545349"/>
          </a:xfrm>
          <a:prstGeom prst="rect">
            <a:avLst/>
          </a:prstGeom>
          <a:noFill/>
          <a:ln>
            <a:noFill/>
          </a:ln>
        </p:spPr>
      </p:pic>
      <p:pic>
        <p:nvPicPr>
          <p:cNvPr id="193" name="Google Shape;193;p22"/>
          <p:cNvPicPr preferRelativeResize="0"/>
          <p:nvPr/>
        </p:nvPicPr>
        <p:blipFill>
          <a:blip r:embed="rId5">
            <a:alphaModFix/>
          </a:blip>
          <a:stretch>
            <a:fillRect/>
          </a:stretch>
        </p:blipFill>
        <p:spPr>
          <a:xfrm>
            <a:off x="7493796" y="-660579"/>
            <a:ext cx="2570132" cy="2400159"/>
          </a:xfrm>
          <a:prstGeom prst="rect">
            <a:avLst/>
          </a:prstGeom>
          <a:noFill/>
          <a:ln>
            <a:noFill/>
          </a:ln>
        </p:spPr>
      </p:pic>
      <p:pic>
        <p:nvPicPr>
          <p:cNvPr id="194" name="Google Shape;194;p22"/>
          <p:cNvPicPr preferRelativeResize="0"/>
          <p:nvPr/>
        </p:nvPicPr>
        <p:blipFill>
          <a:blip r:embed="rId5">
            <a:alphaModFix/>
          </a:blip>
          <a:stretch>
            <a:fillRect/>
          </a:stretch>
        </p:blipFill>
        <p:spPr>
          <a:xfrm>
            <a:off x="-1024729" y="3063396"/>
            <a:ext cx="2570132" cy="2400159"/>
          </a:xfrm>
          <a:prstGeom prst="rect">
            <a:avLst/>
          </a:prstGeom>
          <a:noFill/>
          <a:ln>
            <a:noFill/>
          </a:ln>
        </p:spPr>
      </p:pic>
      <p:sp>
        <p:nvSpPr>
          <p:cNvPr id="195" name="Google Shape;195;p22"/>
          <p:cNvSpPr txBox="1"/>
          <p:nvPr>
            <p:ph type="ctrTitle"/>
          </p:nvPr>
        </p:nvSpPr>
        <p:spPr>
          <a:xfrm>
            <a:off x="1253925" y="1077100"/>
            <a:ext cx="6565200" cy="197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300"/>
              <a:t>Inhibition of Protein </a:t>
            </a:r>
            <a:r>
              <a:rPr lang="en" sz="2300"/>
              <a:t>Phosphatase</a:t>
            </a:r>
            <a:r>
              <a:rPr lang="en" sz="2300"/>
              <a:t> 5 (PP5) as Mechanism of ERK Pathway Activation in Systemic Lupus Erythematosus CD4+ CD28+ T Cells</a:t>
            </a:r>
            <a:endParaRPr sz="1700"/>
          </a:p>
        </p:txBody>
      </p:sp>
      <p:sp>
        <p:nvSpPr>
          <p:cNvPr id="196" name="Google Shape;196;p22"/>
          <p:cNvSpPr txBox="1"/>
          <p:nvPr>
            <p:ph idx="1" type="subTitle"/>
          </p:nvPr>
        </p:nvSpPr>
        <p:spPr>
          <a:xfrm>
            <a:off x="2000250" y="3476300"/>
            <a:ext cx="5143500" cy="99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Final Research </a:t>
            </a:r>
            <a:r>
              <a:rPr lang="en"/>
              <a:t>Proposal</a:t>
            </a:r>
            <a:endParaRPr/>
          </a:p>
          <a:p>
            <a:pPr indent="0" lvl="0" marL="0" rtl="0" algn="ctr">
              <a:spcBef>
                <a:spcPts val="0"/>
              </a:spcBef>
              <a:spcAft>
                <a:spcPts val="0"/>
              </a:spcAft>
              <a:buNone/>
            </a:pPr>
            <a:r>
              <a:rPr lang="en"/>
              <a:t>BIOL 6229</a:t>
            </a:r>
            <a:endParaRPr/>
          </a:p>
          <a:p>
            <a:pPr indent="0" lvl="0" marL="0" rtl="0" algn="ctr">
              <a:spcBef>
                <a:spcPts val="0"/>
              </a:spcBef>
              <a:spcAft>
                <a:spcPts val="0"/>
              </a:spcAft>
              <a:buNone/>
            </a:pPr>
            <a:r>
              <a:rPr lang="en"/>
              <a:t>Gurmeet Kaur, Vaishali Jain, Mia Lin</a:t>
            </a:r>
            <a:endParaRPr/>
          </a:p>
        </p:txBody>
      </p:sp>
      <p:cxnSp>
        <p:nvCxnSpPr>
          <p:cNvPr id="197" name="Google Shape;197;p22"/>
          <p:cNvCxnSpPr/>
          <p:nvPr/>
        </p:nvCxnSpPr>
        <p:spPr>
          <a:xfrm>
            <a:off x="2282850" y="3248789"/>
            <a:ext cx="4578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p31"/>
          <p:cNvPicPr preferRelativeResize="0"/>
          <p:nvPr/>
        </p:nvPicPr>
        <p:blipFill>
          <a:blip r:embed="rId3">
            <a:alphaModFix/>
          </a:blip>
          <a:stretch>
            <a:fillRect/>
          </a:stretch>
        </p:blipFill>
        <p:spPr>
          <a:xfrm flipH="1" rot="-10387125">
            <a:off x="-587792" y="2975650"/>
            <a:ext cx="3536832" cy="2575649"/>
          </a:xfrm>
          <a:prstGeom prst="rect">
            <a:avLst/>
          </a:prstGeom>
          <a:noFill/>
          <a:ln>
            <a:noFill/>
          </a:ln>
        </p:spPr>
      </p:pic>
      <p:pic>
        <p:nvPicPr>
          <p:cNvPr id="275" name="Google Shape;275;p31"/>
          <p:cNvPicPr preferRelativeResize="0"/>
          <p:nvPr/>
        </p:nvPicPr>
        <p:blipFill>
          <a:blip r:embed="rId4">
            <a:alphaModFix/>
          </a:blip>
          <a:stretch>
            <a:fillRect/>
          </a:stretch>
        </p:blipFill>
        <p:spPr>
          <a:xfrm flipH="1" rot="10800000">
            <a:off x="6191225" y="-688724"/>
            <a:ext cx="3524173" cy="2545349"/>
          </a:xfrm>
          <a:prstGeom prst="rect">
            <a:avLst/>
          </a:prstGeom>
          <a:noFill/>
          <a:ln>
            <a:noFill/>
          </a:ln>
        </p:spPr>
      </p:pic>
      <p:pic>
        <p:nvPicPr>
          <p:cNvPr id="276" name="Google Shape;276;p31"/>
          <p:cNvPicPr preferRelativeResize="0"/>
          <p:nvPr/>
        </p:nvPicPr>
        <p:blipFill>
          <a:blip r:embed="rId5">
            <a:alphaModFix/>
          </a:blip>
          <a:stretch>
            <a:fillRect/>
          </a:stretch>
        </p:blipFill>
        <p:spPr>
          <a:xfrm flipH="1">
            <a:off x="-602054" y="-616129"/>
            <a:ext cx="2570132" cy="2400159"/>
          </a:xfrm>
          <a:prstGeom prst="rect">
            <a:avLst/>
          </a:prstGeom>
          <a:noFill/>
          <a:ln>
            <a:noFill/>
          </a:ln>
        </p:spPr>
      </p:pic>
      <p:pic>
        <p:nvPicPr>
          <p:cNvPr id="277" name="Google Shape;277;p31"/>
          <p:cNvPicPr preferRelativeResize="0"/>
          <p:nvPr/>
        </p:nvPicPr>
        <p:blipFill>
          <a:blip r:embed="rId5">
            <a:alphaModFix/>
          </a:blip>
          <a:stretch>
            <a:fillRect/>
          </a:stretch>
        </p:blipFill>
        <p:spPr>
          <a:xfrm rot="6498891">
            <a:off x="7493797" y="3063395"/>
            <a:ext cx="2570131" cy="2400159"/>
          </a:xfrm>
          <a:prstGeom prst="rect">
            <a:avLst/>
          </a:prstGeom>
          <a:noFill/>
          <a:ln>
            <a:noFill/>
          </a:ln>
        </p:spPr>
      </p:pic>
      <p:cxnSp>
        <p:nvCxnSpPr>
          <p:cNvPr id="278" name="Google Shape;278;p31"/>
          <p:cNvCxnSpPr/>
          <p:nvPr/>
        </p:nvCxnSpPr>
        <p:spPr>
          <a:xfrm>
            <a:off x="2168850" y="3172600"/>
            <a:ext cx="4806300" cy="0"/>
          </a:xfrm>
          <a:prstGeom prst="straightConnector1">
            <a:avLst/>
          </a:prstGeom>
          <a:noFill/>
          <a:ln cap="flat" cmpd="sng" w="9525">
            <a:solidFill>
              <a:schemeClr val="dk1"/>
            </a:solidFill>
            <a:prstDash val="solid"/>
            <a:round/>
            <a:headEnd len="med" w="med" type="none"/>
            <a:tailEnd len="med" w="med" type="none"/>
          </a:ln>
        </p:spPr>
      </p:cxnSp>
      <p:sp>
        <p:nvSpPr>
          <p:cNvPr id="279" name="Google Shape;279;p31"/>
          <p:cNvSpPr txBox="1"/>
          <p:nvPr>
            <p:ph type="title"/>
          </p:nvPr>
        </p:nvSpPr>
        <p:spPr>
          <a:xfrm>
            <a:off x="415325" y="2040225"/>
            <a:ext cx="83940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300"/>
              <a:t>Aim 01 - Identify the effect of inhibitor and inhibitor levels on PP5 and </a:t>
            </a:r>
            <a:r>
              <a:rPr lang="en" sz="2300"/>
              <a:t>Dnmt1</a:t>
            </a:r>
            <a:r>
              <a:rPr lang="en" sz="2300"/>
              <a:t> levels in Cd4+ CD28- T Cells</a:t>
            </a:r>
            <a:endParaRPr sz="2300"/>
          </a:p>
        </p:txBody>
      </p:sp>
      <p:sp>
        <p:nvSpPr>
          <p:cNvPr id="280" name="Google Shape;280;p31"/>
          <p:cNvSpPr txBox="1"/>
          <p:nvPr>
            <p:ph idx="2" type="title"/>
          </p:nvPr>
        </p:nvSpPr>
        <p:spPr>
          <a:xfrm>
            <a:off x="3745950" y="1225800"/>
            <a:ext cx="16521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2"/>
          <p:cNvSpPr txBox="1"/>
          <p:nvPr>
            <p:ph type="title"/>
          </p:nvPr>
        </p:nvSpPr>
        <p:spPr>
          <a:xfrm>
            <a:off x="768613" y="414675"/>
            <a:ext cx="38616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Rationale</a:t>
            </a:r>
            <a:endParaRPr/>
          </a:p>
        </p:txBody>
      </p:sp>
      <p:sp>
        <p:nvSpPr>
          <p:cNvPr id="286" name="Google Shape;286;p32"/>
          <p:cNvSpPr txBox="1"/>
          <p:nvPr>
            <p:ph idx="1" type="subTitle"/>
          </p:nvPr>
        </p:nvSpPr>
        <p:spPr>
          <a:xfrm>
            <a:off x="670500" y="1163200"/>
            <a:ext cx="7803000" cy="3254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PP5 overexpressed in CD4+ CD28- T cells in SLE patients (Patel et al., 2016)</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Increase PP5 associated with decrease in Dmnt</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Dmnt 1 - replication of DNA methylation during mitosis in T cells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Inhibition of DNA methylation = </a:t>
            </a:r>
            <a:r>
              <a:rPr lang="en" sz="1800">
                <a:latin typeface="Times New Roman"/>
                <a:ea typeface="Times New Roman"/>
                <a:cs typeface="Times New Roman"/>
                <a:sym typeface="Times New Roman"/>
              </a:rPr>
              <a:t>Inflammatory</a:t>
            </a:r>
            <a:r>
              <a:rPr lang="en" sz="1800">
                <a:latin typeface="Times New Roman"/>
                <a:ea typeface="Times New Roman"/>
                <a:cs typeface="Times New Roman"/>
                <a:sym typeface="Times New Roman"/>
              </a:rPr>
              <a:t> cytotoxic cells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b="1" lang="en" sz="1800">
                <a:latin typeface="Times New Roman"/>
                <a:ea typeface="Times New Roman"/>
                <a:cs typeface="Times New Roman"/>
                <a:sym typeface="Times New Roman"/>
              </a:rPr>
              <a:t>Hypothesis</a:t>
            </a:r>
            <a:r>
              <a:rPr lang="en" sz="1800">
                <a:latin typeface="Times New Roman"/>
                <a:ea typeface="Times New Roman"/>
                <a:cs typeface="Times New Roman"/>
                <a:sym typeface="Times New Roman"/>
              </a:rPr>
              <a:t>: Decrease in PP5 and increase in </a:t>
            </a:r>
            <a:r>
              <a:rPr lang="en" sz="1800">
                <a:latin typeface="Times New Roman"/>
                <a:ea typeface="Times New Roman"/>
                <a:cs typeface="Times New Roman"/>
                <a:sym typeface="Times New Roman"/>
              </a:rPr>
              <a:t>Dnmt1</a:t>
            </a:r>
            <a:r>
              <a:rPr lang="en" sz="1800">
                <a:latin typeface="Times New Roman"/>
                <a:ea typeface="Times New Roman"/>
                <a:cs typeface="Times New Roman"/>
                <a:sym typeface="Times New Roman"/>
              </a:rPr>
              <a:t> with inhibitor</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3"/>
          <p:cNvSpPr txBox="1"/>
          <p:nvPr>
            <p:ph type="title"/>
          </p:nvPr>
        </p:nvSpPr>
        <p:spPr>
          <a:xfrm>
            <a:off x="768613" y="414675"/>
            <a:ext cx="38616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Rationale</a:t>
            </a:r>
            <a:endParaRPr/>
          </a:p>
        </p:txBody>
      </p:sp>
      <p:sp>
        <p:nvSpPr>
          <p:cNvPr id="292" name="Google Shape;292;p33"/>
          <p:cNvSpPr txBox="1"/>
          <p:nvPr>
            <p:ph idx="1" type="subTitle"/>
          </p:nvPr>
        </p:nvSpPr>
        <p:spPr>
          <a:xfrm>
            <a:off x="155425" y="1275713"/>
            <a:ext cx="2724600" cy="325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Inhibitors</a:t>
            </a:r>
            <a:r>
              <a:rPr lang="en" sz="1800">
                <a:latin typeface="Times New Roman"/>
                <a:ea typeface="Times New Roman"/>
                <a:cs typeface="Times New Roman"/>
                <a:sym typeface="Times New Roman"/>
              </a:rPr>
              <a:t> used in cancer research</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Never studied in SLE</a:t>
            </a:r>
            <a:endParaRPr sz="1800">
              <a:latin typeface="Times New Roman"/>
              <a:ea typeface="Times New Roman"/>
              <a:cs typeface="Times New Roman"/>
              <a:sym typeface="Times New Roman"/>
            </a:endParaRPr>
          </a:p>
        </p:txBody>
      </p:sp>
      <p:pic>
        <p:nvPicPr>
          <p:cNvPr id="293" name="Google Shape;293;p33"/>
          <p:cNvPicPr preferRelativeResize="0"/>
          <p:nvPr/>
        </p:nvPicPr>
        <p:blipFill>
          <a:blip r:embed="rId3">
            <a:alphaModFix/>
          </a:blip>
          <a:stretch>
            <a:fillRect/>
          </a:stretch>
        </p:blipFill>
        <p:spPr>
          <a:xfrm>
            <a:off x="3032425" y="1351875"/>
            <a:ext cx="5959176" cy="323761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4"/>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299" name="Google Shape;299;p34"/>
          <p:cNvSpPr txBox="1"/>
          <p:nvPr>
            <p:ph idx="1" type="subTitle"/>
          </p:nvPr>
        </p:nvSpPr>
        <p:spPr>
          <a:xfrm>
            <a:off x="166800" y="934600"/>
            <a:ext cx="2771100" cy="40839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Times New Roman"/>
                <a:ea typeface="Times New Roman"/>
                <a:cs typeface="Times New Roman"/>
                <a:sym typeface="Times New Roman"/>
              </a:rPr>
              <a:t>Cell Culture &amp; Treatment</a:t>
            </a:r>
            <a:endParaRPr b="1" sz="18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Separate CD4+CD28- T cells from PBMCs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Culture with 10% fetal calf serum added to RPMI 1640 medium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PP5 Inhibitors administered at different concentrations</a:t>
            </a:r>
            <a:endParaRPr sz="1600">
              <a:latin typeface="Times New Roman"/>
              <a:ea typeface="Times New Roman"/>
              <a:cs typeface="Times New Roman"/>
              <a:sym typeface="Times New Roman"/>
            </a:endParaRPr>
          </a:p>
        </p:txBody>
      </p:sp>
      <p:sp>
        <p:nvSpPr>
          <p:cNvPr id="300" name="Google Shape;300;p34"/>
          <p:cNvSpPr txBox="1"/>
          <p:nvPr>
            <p:ph idx="1" type="subTitle"/>
          </p:nvPr>
        </p:nvSpPr>
        <p:spPr>
          <a:xfrm>
            <a:off x="3097650" y="934600"/>
            <a:ext cx="2771100" cy="40494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Times New Roman"/>
                <a:ea typeface="Times New Roman"/>
                <a:cs typeface="Times New Roman"/>
                <a:sym typeface="Times New Roman"/>
              </a:rPr>
              <a:t>RT-PCR: PP5 &amp; Dmnt1</a:t>
            </a:r>
            <a:endParaRPr b="1" sz="18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RNA extraction (untreated &amp; treated) using kit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cDNA synthesis - reverse transcription</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mRNA levels of PP5 &amp; Dnmt1 measured &amp; amplified </a:t>
            </a:r>
            <a:endParaRPr sz="1600">
              <a:latin typeface="Times New Roman"/>
              <a:ea typeface="Times New Roman"/>
              <a:cs typeface="Times New Roman"/>
              <a:sym typeface="Times New Roman"/>
            </a:endParaRPr>
          </a:p>
        </p:txBody>
      </p:sp>
      <p:sp>
        <p:nvSpPr>
          <p:cNvPr id="301" name="Google Shape;301;p34"/>
          <p:cNvSpPr txBox="1"/>
          <p:nvPr>
            <p:ph idx="1" type="subTitle"/>
          </p:nvPr>
        </p:nvSpPr>
        <p:spPr>
          <a:xfrm>
            <a:off x="6028500" y="934600"/>
            <a:ext cx="2923500" cy="4049400"/>
          </a:xfrm>
          <a:prstGeom prst="rect">
            <a:avLst/>
          </a:prstGeom>
          <a:ln cap="flat" cmpd="sng" w="9525">
            <a:solidFill>
              <a:srgbClr val="00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Times New Roman"/>
                <a:ea typeface="Times New Roman"/>
                <a:cs typeface="Times New Roman"/>
                <a:sym typeface="Times New Roman"/>
              </a:rPr>
              <a:t>Phosphatase Activity Assay</a:t>
            </a:r>
            <a:endParaRPr b="1"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Cell lysis via buffer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Add phosphatase substrate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Detect phosphate release via spectrophotometry</a:t>
            </a:r>
            <a:endParaRPr sz="1800">
              <a:latin typeface="Times New Roman"/>
              <a:ea typeface="Times New Roman"/>
              <a:cs typeface="Times New Roman"/>
              <a:sym typeface="Times New Roman"/>
            </a:endParaRPr>
          </a:p>
        </p:txBody>
      </p:sp>
      <p:pic>
        <p:nvPicPr>
          <p:cNvPr id="302" name="Google Shape;302;p34"/>
          <p:cNvPicPr preferRelativeResize="0"/>
          <p:nvPr/>
        </p:nvPicPr>
        <p:blipFill>
          <a:blip r:embed="rId3">
            <a:alphaModFix/>
          </a:blip>
          <a:stretch>
            <a:fillRect/>
          </a:stretch>
        </p:blipFill>
        <p:spPr>
          <a:xfrm>
            <a:off x="622427" y="3597400"/>
            <a:ext cx="2164649" cy="1245100"/>
          </a:xfrm>
          <a:prstGeom prst="rect">
            <a:avLst/>
          </a:prstGeom>
          <a:noFill/>
          <a:ln>
            <a:noFill/>
          </a:ln>
        </p:spPr>
      </p:pic>
      <p:pic>
        <p:nvPicPr>
          <p:cNvPr id="303" name="Google Shape;303;p34"/>
          <p:cNvPicPr preferRelativeResize="0"/>
          <p:nvPr/>
        </p:nvPicPr>
        <p:blipFill rotWithShape="1">
          <a:blip r:embed="rId4">
            <a:alphaModFix/>
          </a:blip>
          <a:srcRect b="10642" l="36916" r="0" t="9879"/>
          <a:stretch/>
        </p:blipFill>
        <p:spPr>
          <a:xfrm>
            <a:off x="3665525" y="3597400"/>
            <a:ext cx="1976543" cy="1245100"/>
          </a:xfrm>
          <a:prstGeom prst="rect">
            <a:avLst/>
          </a:prstGeom>
          <a:noFill/>
          <a:ln>
            <a:noFill/>
          </a:ln>
        </p:spPr>
      </p:pic>
      <p:pic>
        <p:nvPicPr>
          <p:cNvPr id="304" name="Google Shape;304;p34"/>
          <p:cNvPicPr preferRelativeResize="0"/>
          <p:nvPr/>
        </p:nvPicPr>
        <p:blipFill rotWithShape="1">
          <a:blip r:embed="rId5">
            <a:alphaModFix/>
          </a:blip>
          <a:srcRect b="0" l="0" r="0" t="7484"/>
          <a:stretch/>
        </p:blipFill>
        <p:spPr>
          <a:xfrm>
            <a:off x="7005513" y="3012375"/>
            <a:ext cx="1274275" cy="1830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p35"/>
          <p:cNvPicPr preferRelativeResize="0"/>
          <p:nvPr/>
        </p:nvPicPr>
        <p:blipFill>
          <a:blip r:embed="rId3">
            <a:alphaModFix/>
          </a:blip>
          <a:stretch>
            <a:fillRect/>
          </a:stretch>
        </p:blipFill>
        <p:spPr>
          <a:xfrm>
            <a:off x="3032425" y="1351875"/>
            <a:ext cx="5959176" cy="3237614"/>
          </a:xfrm>
          <a:prstGeom prst="rect">
            <a:avLst/>
          </a:prstGeom>
          <a:noFill/>
          <a:ln>
            <a:noFill/>
          </a:ln>
        </p:spPr>
      </p:pic>
      <p:sp>
        <p:nvSpPr>
          <p:cNvPr id="310" name="Google Shape;310;p35"/>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Expected Results</a:t>
            </a:r>
            <a:endParaRPr/>
          </a:p>
        </p:txBody>
      </p:sp>
      <p:sp>
        <p:nvSpPr>
          <p:cNvPr id="311" name="Google Shape;311;p35"/>
          <p:cNvSpPr/>
          <p:nvPr/>
        </p:nvSpPr>
        <p:spPr>
          <a:xfrm>
            <a:off x="3167263" y="3426075"/>
            <a:ext cx="5689500" cy="610200"/>
          </a:xfrm>
          <a:prstGeom prst="rect">
            <a:avLst/>
          </a:prstGeom>
          <a:noFill/>
          <a:ln cap="flat" cmpd="sng" w="11430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12" name="Google Shape;312;p35"/>
          <p:cNvSpPr txBox="1"/>
          <p:nvPr>
            <p:ph idx="1" type="subTitle"/>
          </p:nvPr>
        </p:nvSpPr>
        <p:spPr>
          <a:xfrm>
            <a:off x="277475" y="1249538"/>
            <a:ext cx="2724600" cy="325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Inhibitors will decrease PP5 and increase Dnmt1</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N-oleoyldopamine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Lowest PP5 level &amp; highest </a:t>
            </a:r>
            <a:r>
              <a:rPr lang="en" sz="1800">
                <a:latin typeface="Times New Roman"/>
                <a:ea typeface="Times New Roman"/>
                <a:cs typeface="Times New Roman"/>
                <a:sym typeface="Times New Roman"/>
              </a:rPr>
              <a:t>Dnmt1</a:t>
            </a:r>
            <a:r>
              <a:rPr lang="en"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Lower than 20% relative activity in PP5 (Hong et al., 2016)</a:t>
            </a:r>
            <a:endParaRPr sz="180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6"/>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318" name="Google Shape;318;p36"/>
          <p:cNvSpPr txBox="1"/>
          <p:nvPr>
            <p:ph idx="1" type="subTitle"/>
          </p:nvPr>
        </p:nvSpPr>
        <p:spPr>
          <a:xfrm>
            <a:off x="670500" y="1163200"/>
            <a:ext cx="7803000" cy="32547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Times New Roman"/>
              <a:buChar char="●"/>
            </a:pPr>
            <a:r>
              <a:rPr lang="en" sz="2000">
                <a:latin typeface="Times New Roman"/>
                <a:ea typeface="Times New Roman"/>
                <a:cs typeface="Times New Roman"/>
                <a:sym typeface="Times New Roman"/>
              </a:rPr>
              <a:t>Isolation of cells might include other cell populations </a:t>
            </a:r>
            <a:endParaRPr sz="2000">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Char char="●"/>
            </a:pPr>
            <a:r>
              <a:rPr lang="en" sz="2000">
                <a:latin typeface="Times New Roman"/>
                <a:ea typeface="Times New Roman"/>
                <a:cs typeface="Times New Roman"/>
                <a:sym typeface="Times New Roman"/>
              </a:rPr>
              <a:t>Culture condition variability affect interaction </a:t>
            </a:r>
            <a:r>
              <a:rPr lang="en" sz="2000">
                <a:latin typeface="Times New Roman"/>
                <a:ea typeface="Times New Roman"/>
                <a:cs typeface="Times New Roman"/>
                <a:sym typeface="Times New Roman"/>
              </a:rPr>
              <a:t>with PP5 inhibitors</a:t>
            </a:r>
            <a:endParaRPr sz="2000">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Char char="●"/>
            </a:pPr>
            <a:r>
              <a:rPr lang="en" sz="2000">
                <a:latin typeface="Times New Roman"/>
                <a:ea typeface="Times New Roman"/>
                <a:cs typeface="Times New Roman"/>
                <a:sym typeface="Times New Roman"/>
              </a:rPr>
              <a:t>Variations in RNA extraction efficiency</a:t>
            </a:r>
            <a:endParaRPr sz="2000">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Char char="●"/>
            </a:pPr>
            <a:r>
              <a:rPr lang="en" sz="2000">
                <a:latin typeface="Times New Roman"/>
                <a:ea typeface="Times New Roman"/>
                <a:cs typeface="Times New Roman"/>
                <a:sym typeface="Times New Roman"/>
              </a:rPr>
              <a:t>Variations in reverse transcription efficiency </a:t>
            </a:r>
            <a:endParaRPr sz="20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pic>
        <p:nvPicPr>
          <p:cNvPr id="323" name="Google Shape;323;p37"/>
          <p:cNvPicPr preferRelativeResize="0"/>
          <p:nvPr/>
        </p:nvPicPr>
        <p:blipFill>
          <a:blip r:embed="rId3">
            <a:alphaModFix/>
          </a:blip>
          <a:stretch>
            <a:fillRect/>
          </a:stretch>
        </p:blipFill>
        <p:spPr>
          <a:xfrm flipH="1" rot="-10387125">
            <a:off x="-587792" y="2975650"/>
            <a:ext cx="3536832" cy="2575649"/>
          </a:xfrm>
          <a:prstGeom prst="rect">
            <a:avLst/>
          </a:prstGeom>
          <a:noFill/>
          <a:ln>
            <a:noFill/>
          </a:ln>
        </p:spPr>
      </p:pic>
      <p:pic>
        <p:nvPicPr>
          <p:cNvPr id="324" name="Google Shape;324;p37"/>
          <p:cNvPicPr preferRelativeResize="0"/>
          <p:nvPr/>
        </p:nvPicPr>
        <p:blipFill>
          <a:blip r:embed="rId4">
            <a:alphaModFix/>
          </a:blip>
          <a:stretch>
            <a:fillRect/>
          </a:stretch>
        </p:blipFill>
        <p:spPr>
          <a:xfrm flipH="1" rot="10800000">
            <a:off x="6191225" y="-688724"/>
            <a:ext cx="3524173" cy="2545349"/>
          </a:xfrm>
          <a:prstGeom prst="rect">
            <a:avLst/>
          </a:prstGeom>
          <a:noFill/>
          <a:ln>
            <a:noFill/>
          </a:ln>
        </p:spPr>
      </p:pic>
      <p:pic>
        <p:nvPicPr>
          <p:cNvPr id="325" name="Google Shape;325;p37"/>
          <p:cNvPicPr preferRelativeResize="0"/>
          <p:nvPr/>
        </p:nvPicPr>
        <p:blipFill>
          <a:blip r:embed="rId5">
            <a:alphaModFix/>
          </a:blip>
          <a:stretch>
            <a:fillRect/>
          </a:stretch>
        </p:blipFill>
        <p:spPr>
          <a:xfrm flipH="1">
            <a:off x="-602054" y="-616129"/>
            <a:ext cx="2570132" cy="2400159"/>
          </a:xfrm>
          <a:prstGeom prst="rect">
            <a:avLst/>
          </a:prstGeom>
          <a:noFill/>
          <a:ln>
            <a:noFill/>
          </a:ln>
        </p:spPr>
      </p:pic>
      <p:pic>
        <p:nvPicPr>
          <p:cNvPr id="326" name="Google Shape;326;p37"/>
          <p:cNvPicPr preferRelativeResize="0"/>
          <p:nvPr/>
        </p:nvPicPr>
        <p:blipFill>
          <a:blip r:embed="rId5">
            <a:alphaModFix/>
          </a:blip>
          <a:stretch>
            <a:fillRect/>
          </a:stretch>
        </p:blipFill>
        <p:spPr>
          <a:xfrm rot="6498891">
            <a:off x="7493797" y="3063395"/>
            <a:ext cx="2570131" cy="2400159"/>
          </a:xfrm>
          <a:prstGeom prst="rect">
            <a:avLst/>
          </a:prstGeom>
          <a:noFill/>
          <a:ln>
            <a:noFill/>
          </a:ln>
        </p:spPr>
      </p:pic>
      <p:cxnSp>
        <p:nvCxnSpPr>
          <p:cNvPr id="327" name="Google Shape;327;p37"/>
          <p:cNvCxnSpPr/>
          <p:nvPr/>
        </p:nvCxnSpPr>
        <p:spPr>
          <a:xfrm>
            <a:off x="2168850" y="3172600"/>
            <a:ext cx="4806300" cy="0"/>
          </a:xfrm>
          <a:prstGeom prst="straightConnector1">
            <a:avLst/>
          </a:prstGeom>
          <a:noFill/>
          <a:ln cap="flat" cmpd="sng" w="9525">
            <a:solidFill>
              <a:schemeClr val="dk1"/>
            </a:solidFill>
            <a:prstDash val="solid"/>
            <a:round/>
            <a:headEnd len="med" w="med" type="none"/>
            <a:tailEnd len="med" w="med" type="none"/>
          </a:ln>
        </p:spPr>
      </p:cxnSp>
      <p:sp>
        <p:nvSpPr>
          <p:cNvPr id="328" name="Google Shape;328;p37"/>
          <p:cNvSpPr txBox="1"/>
          <p:nvPr>
            <p:ph type="title"/>
          </p:nvPr>
        </p:nvSpPr>
        <p:spPr>
          <a:xfrm>
            <a:off x="423300" y="2113900"/>
            <a:ext cx="8394000" cy="105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300"/>
              <a:t>Aim 02 - Identify the effect of inhibitor and inhibitor levels on SLE gene expression levels in CD4+ CD28- T cells and compare them to healthy CD4+ CD28- T Cells</a:t>
            </a:r>
            <a:endParaRPr sz="2300"/>
          </a:p>
        </p:txBody>
      </p:sp>
      <p:sp>
        <p:nvSpPr>
          <p:cNvPr id="329" name="Google Shape;329;p37"/>
          <p:cNvSpPr txBox="1"/>
          <p:nvPr>
            <p:ph idx="2" type="title"/>
          </p:nvPr>
        </p:nvSpPr>
        <p:spPr>
          <a:xfrm>
            <a:off x="3745950" y="1225800"/>
            <a:ext cx="16521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8"/>
          <p:cNvSpPr txBox="1"/>
          <p:nvPr>
            <p:ph type="title"/>
          </p:nvPr>
        </p:nvSpPr>
        <p:spPr>
          <a:xfrm>
            <a:off x="768613" y="414675"/>
            <a:ext cx="38616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Rationale</a:t>
            </a:r>
            <a:endParaRPr/>
          </a:p>
        </p:txBody>
      </p:sp>
      <p:sp>
        <p:nvSpPr>
          <p:cNvPr id="335" name="Google Shape;335;p38"/>
          <p:cNvSpPr txBox="1"/>
          <p:nvPr>
            <p:ph idx="1" type="subTitle"/>
          </p:nvPr>
        </p:nvSpPr>
        <p:spPr>
          <a:xfrm>
            <a:off x="670500" y="1163200"/>
            <a:ext cx="7803000" cy="3254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Increased PP5 causes low Dnmt1 and decreased ERK pathway signaling</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Overexpression of methylation-sensitive SLE genes and release of cytokines</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Comparison to healthy CD4+ CD28- T cells reveal target gene levels &amp; what inhibitor levels to achieve</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b="1" lang="en" sz="1800">
                <a:latin typeface="Times New Roman"/>
                <a:ea typeface="Times New Roman"/>
                <a:cs typeface="Times New Roman"/>
                <a:sym typeface="Times New Roman"/>
              </a:rPr>
              <a:t>Hypothesis</a:t>
            </a:r>
            <a:r>
              <a:rPr lang="en" sz="1800">
                <a:latin typeface="Times New Roman"/>
                <a:ea typeface="Times New Roman"/>
                <a:cs typeface="Times New Roman"/>
                <a:sym typeface="Times New Roman"/>
              </a:rPr>
              <a:t>: PP5 inhibitor will decrease SLE gene expression levels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9"/>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341" name="Google Shape;341;p39"/>
          <p:cNvSpPr txBox="1"/>
          <p:nvPr>
            <p:ph idx="1" type="subTitle"/>
          </p:nvPr>
        </p:nvSpPr>
        <p:spPr>
          <a:xfrm>
            <a:off x="166800" y="934600"/>
            <a:ext cx="2771100" cy="40839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Times New Roman"/>
                <a:ea typeface="Times New Roman"/>
                <a:cs typeface="Times New Roman"/>
                <a:sym typeface="Times New Roman"/>
              </a:rPr>
              <a:t>Cell Culture &amp; Treatment</a:t>
            </a:r>
            <a:endParaRPr b="1" sz="18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Separate CD4+CD28- T cells from PBMCs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Culture with 10% fetal calf serum added to RPMI 1640 medium </a:t>
            </a:r>
            <a:endParaRPr sz="1600">
              <a:latin typeface="Times New Roman"/>
              <a:ea typeface="Times New Roman"/>
              <a:cs typeface="Times New Roman"/>
              <a:sym typeface="Times New Roman"/>
            </a:endParaRPr>
          </a:p>
        </p:txBody>
      </p:sp>
      <p:sp>
        <p:nvSpPr>
          <p:cNvPr id="342" name="Google Shape;342;p39"/>
          <p:cNvSpPr txBox="1"/>
          <p:nvPr>
            <p:ph idx="1" type="subTitle"/>
          </p:nvPr>
        </p:nvSpPr>
        <p:spPr>
          <a:xfrm>
            <a:off x="3097650" y="934600"/>
            <a:ext cx="2771100" cy="40494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Times New Roman"/>
                <a:ea typeface="Times New Roman"/>
                <a:cs typeface="Times New Roman"/>
                <a:sym typeface="Times New Roman"/>
              </a:rPr>
              <a:t>Inhibition of PP5</a:t>
            </a:r>
            <a:endParaRPr b="1" sz="18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Inhibitors at different concentration administer to cells in treatment groups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Control group will not receive inhibitors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Incubation</a:t>
            </a:r>
            <a:endParaRPr sz="1600">
              <a:latin typeface="Times New Roman"/>
              <a:ea typeface="Times New Roman"/>
              <a:cs typeface="Times New Roman"/>
              <a:sym typeface="Times New Roman"/>
            </a:endParaRPr>
          </a:p>
        </p:txBody>
      </p:sp>
      <p:sp>
        <p:nvSpPr>
          <p:cNvPr id="343" name="Google Shape;343;p39"/>
          <p:cNvSpPr txBox="1"/>
          <p:nvPr>
            <p:ph idx="1" type="subTitle"/>
          </p:nvPr>
        </p:nvSpPr>
        <p:spPr>
          <a:xfrm>
            <a:off x="6028500" y="934600"/>
            <a:ext cx="2923500" cy="4049400"/>
          </a:xfrm>
          <a:prstGeom prst="rect">
            <a:avLst/>
          </a:prstGeom>
          <a:ln cap="flat" cmpd="sng" w="9525">
            <a:solidFill>
              <a:srgbClr val="00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Times New Roman"/>
                <a:ea typeface="Times New Roman"/>
                <a:cs typeface="Times New Roman"/>
                <a:sym typeface="Times New Roman"/>
              </a:rPr>
              <a:t>Stimulation and Intracellular Staining</a:t>
            </a:r>
            <a:endParaRPr b="1" sz="18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PMA (phorbol 12-myristate 12-acetate) &amp; ionomycin used to stimulate</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Brefeldin A added to stop cytokine secretion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Fixation/Permeabilization Solution Kit used to identify markers of ERK &amp; cytokines</a:t>
            </a:r>
            <a:endParaRPr sz="1600">
              <a:latin typeface="Times New Roman"/>
              <a:ea typeface="Times New Roman"/>
              <a:cs typeface="Times New Roman"/>
              <a:sym typeface="Times New Roman"/>
            </a:endParaRPr>
          </a:p>
          <a:p>
            <a:pPr indent="0" lvl="0" marL="457200" rtl="0" algn="l">
              <a:spcBef>
                <a:spcPts val="0"/>
              </a:spcBef>
              <a:spcAft>
                <a:spcPts val="0"/>
              </a:spcAft>
              <a:buNone/>
            </a:pPr>
            <a:r>
              <a:t/>
            </a:r>
            <a:endParaRPr sz="1800">
              <a:latin typeface="Times New Roman"/>
              <a:ea typeface="Times New Roman"/>
              <a:cs typeface="Times New Roman"/>
              <a:sym typeface="Times New Roman"/>
            </a:endParaRPr>
          </a:p>
        </p:txBody>
      </p:sp>
      <p:pic>
        <p:nvPicPr>
          <p:cNvPr id="344" name="Google Shape;344;p39"/>
          <p:cNvPicPr preferRelativeResize="0"/>
          <p:nvPr/>
        </p:nvPicPr>
        <p:blipFill>
          <a:blip r:embed="rId3">
            <a:alphaModFix/>
          </a:blip>
          <a:stretch>
            <a:fillRect/>
          </a:stretch>
        </p:blipFill>
        <p:spPr>
          <a:xfrm>
            <a:off x="237687" y="3226575"/>
            <a:ext cx="2629325" cy="15123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0"/>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350" name="Google Shape;350;p40"/>
          <p:cNvSpPr txBox="1"/>
          <p:nvPr>
            <p:ph idx="1" type="subTitle"/>
          </p:nvPr>
        </p:nvSpPr>
        <p:spPr>
          <a:xfrm>
            <a:off x="4884075" y="934600"/>
            <a:ext cx="3548100" cy="40494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Times New Roman"/>
                <a:ea typeface="Times New Roman"/>
                <a:cs typeface="Times New Roman"/>
                <a:sym typeface="Times New Roman"/>
              </a:rPr>
              <a:t>ELISA Assay</a:t>
            </a:r>
            <a:endParaRPr b="1" sz="18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Measure secretion of cytokines associated with SLE in treated and untreated CD4+CD28- T cells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Compare treated groups and control group to see which inhibitor and dosage works best</a:t>
            </a:r>
            <a:endParaRPr sz="1600">
              <a:latin typeface="Times New Roman"/>
              <a:ea typeface="Times New Roman"/>
              <a:cs typeface="Times New Roman"/>
              <a:sym typeface="Times New Roman"/>
            </a:endParaRPr>
          </a:p>
        </p:txBody>
      </p:sp>
      <p:sp>
        <p:nvSpPr>
          <p:cNvPr id="351" name="Google Shape;351;p40"/>
          <p:cNvSpPr txBox="1"/>
          <p:nvPr>
            <p:ph idx="1" type="subTitle"/>
          </p:nvPr>
        </p:nvSpPr>
        <p:spPr>
          <a:xfrm>
            <a:off x="861750" y="934600"/>
            <a:ext cx="3548100" cy="4049400"/>
          </a:xfrm>
          <a:prstGeom prst="rect">
            <a:avLst/>
          </a:prstGeom>
          <a:ln cap="flat" cmpd="sng" w="9525">
            <a:solidFill>
              <a:srgbClr val="00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Times New Roman"/>
                <a:ea typeface="Times New Roman"/>
                <a:cs typeface="Times New Roman"/>
                <a:sym typeface="Times New Roman"/>
              </a:rPr>
              <a:t>Flow Cytometry</a:t>
            </a:r>
            <a:endParaRPr b="1"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Measures expression level of cytokines and markers of ERK pathway after staining</a:t>
            </a:r>
            <a:endParaRPr sz="1800">
              <a:latin typeface="Times New Roman"/>
              <a:ea typeface="Times New Roman"/>
              <a:cs typeface="Times New Roman"/>
              <a:sym typeface="Times New Roman"/>
            </a:endParaRPr>
          </a:p>
        </p:txBody>
      </p:sp>
      <p:pic>
        <p:nvPicPr>
          <p:cNvPr id="352" name="Google Shape;352;p40"/>
          <p:cNvPicPr preferRelativeResize="0"/>
          <p:nvPr/>
        </p:nvPicPr>
        <p:blipFill>
          <a:blip r:embed="rId3">
            <a:alphaModFix/>
          </a:blip>
          <a:stretch>
            <a:fillRect/>
          </a:stretch>
        </p:blipFill>
        <p:spPr>
          <a:xfrm>
            <a:off x="1746263" y="2479250"/>
            <a:ext cx="1779075" cy="2363251"/>
          </a:xfrm>
          <a:prstGeom prst="rect">
            <a:avLst/>
          </a:prstGeom>
          <a:noFill/>
          <a:ln>
            <a:noFill/>
          </a:ln>
        </p:spPr>
      </p:pic>
      <p:pic>
        <p:nvPicPr>
          <p:cNvPr id="353" name="Google Shape;353;p40"/>
          <p:cNvPicPr preferRelativeResize="0"/>
          <p:nvPr/>
        </p:nvPicPr>
        <p:blipFill>
          <a:blip r:embed="rId4">
            <a:alphaModFix/>
          </a:blip>
          <a:stretch>
            <a:fillRect/>
          </a:stretch>
        </p:blipFill>
        <p:spPr>
          <a:xfrm>
            <a:off x="5313714" y="3115350"/>
            <a:ext cx="2688824" cy="1727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3"/>
          <p:cNvSpPr txBox="1"/>
          <p:nvPr>
            <p:ph idx="13" type="subTitle"/>
          </p:nvPr>
        </p:nvSpPr>
        <p:spPr>
          <a:xfrm>
            <a:off x="1738835" y="1317623"/>
            <a:ext cx="6419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&amp; Aims</a:t>
            </a:r>
            <a:endParaRPr/>
          </a:p>
        </p:txBody>
      </p:sp>
      <p:sp>
        <p:nvSpPr>
          <p:cNvPr id="203" name="Google Shape;203;p23"/>
          <p:cNvSpPr txBox="1"/>
          <p:nvPr>
            <p:ph idx="5" type="title"/>
          </p:nvPr>
        </p:nvSpPr>
        <p:spPr>
          <a:xfrm>
            <a:off x="979085" y="804925"/>
            <a:ext cx="671400" cy="5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04" name="Google Shape;204;p23"/>
          <p:cNvSpPr txBox="1"/>
          <p:nvPr>
            <p:ph idx="9" type="subTitle"/>
          </p:nvPr>
        </p:nvSpPr>
        <p:spPr>
          <a:xfrm>
            <a:off x="1738835" y="804925"/>
            <a:ext cx="6419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Abstract &amp; Introduction</a:t>
            </a:r>
            <a:endParaRPr/>
          </a:p>
        </p:txBody>
      </p:sp>
      <p:sp>
        <p:nvSpPr>
          <p:cNvPr id="205" name="Google Shape;205;p23"/>
          <p:cNvSpPr txBox="1"/>
          <p:nvPr>
            <p:ph idx="15" type="subTitle"/>
          </p:nvPr>
        </p:nvSpPr>
        <p:spPr>
          <a:xfrm>
            <a:off x="1745825" y="2440449"/>
            <a:ext cx="6419100" cy="80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t>Aim 02 - Identify the effect of inhibitor and inhibitor levels on SLE gene expression levels in CD4+ CD28- T cells and compare them to healthy CD4+ CD28- T Cells</a:t>
            </a:r>
            <a:endParaRPr/>
          </a:p>
        </p:txBody>
      </p:sp>
      <p:sp>
        <p:nvSpPr>
          <p:cNvPr id="206" name="Google Shape;206;p23"/>
          <p:cNvSpPr txBox="1"/>
          <p:nvPr>
            <p:ph type="title"/>
          </p:nvPr>
        </p:nvSpPr>
        <p:spPr>
          <a:xfrm flipH="1">
            <a:off x="720000" y="1495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07" name="Google Shape;207;p23"/>
          <p:cNvSpPr txBox="1"/>
          <p:nvPr>
            <p:ph idx="6" type="title"/>
          </p:nvPr>
        </p:nvSpPr>
        <p:spPr>
          <a:xfrm>
            <a:off x="984335" y="1906451"/>
            <a:ext cx="671400" cy="5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08" name="Google Shape;208;p23"/>
          <p:cNvSpPr txBox="1"/>
          <p:nvPr>
            <p:ph idx="7" type="title"/>
          </p:nvPr>
        </p:nvSpPr>
        <p:spPr>
          <a:xfrm>
            <a:off x="979085" y="1317550"/>
            <a:ext cx="671400" cy="5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09" name="Google Shape;209;p23"/>
          <p:cNvSpPr txBox="1"/>
          <p:nvPr>
            <p:ph idx="8" type="title"/>
          </p:nvPr>
        </p:nvSpPr>
        <p:spPr>
          <a:xfrm>
            <a:off x="984360" y="2571550"/>
            <a:ext cx="671400" cy="5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10" name="Google Shape;210;p23"/>
          <p:cNvSpPr txBox="1"/>
          <p:nvPr>
            <p:ph idx="14" type="subTitle"/>
          </p:nvPr>
        </p:nvSpPr>
        <p:spPr>
          <a:xfrm>
            <a:off x="1745825" y="1656250"/>
            <a:ext cx="6419100" cy="104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t>Aim 01 - Identify the effect of inhibitor and inhibitor levels on PP5 and </a:t>
            </a:r>
            <a:r>
              <a:rPr lang="en" sz="1500"/>
              <a:t>Dnmt1</a:t>
            </a:r>
            <a:r>
              <a:rPr lang="en" sz="1500"/>
              <a:t> levels in Cd4+ CD28- T Cells</a:t>
            </a:r>
            <a:endParaRPr sz="1500"/>
          </a:p>
        </p:txBody>
      </p:sp>
      <p:sp>
        <p:nvSpPr>
          <p:cNvPr id="211" name="Google Shape;211;p23"/>
          <p:cNvSpPr txBox="1"/>
          <p:nvPr>
            <p:ph idx="15" type="subTitle"/>
          </p:nvPr>
        </p:nvSpPr>
        <p:spPr>
          <a:xfrm>
            <a:off x="1745825" y="3245650"/>
            <a:ext cx="6419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t>Aim 03 - Identify inhibitor effect on PP5, </a:t>
            </a:r>
            <a:r>
              <a:rPr lang="en" sz="1500"/>
              <a:t>Dnmt1</a:t>
            </a:r>
            <a:r>
              <a:rPr lang="en" sz="1500"/>
              <a:t>, SLE gene expression levels in CD4+ CD28- cells of SLE Animal Model</a:t>
            </a:r>
            <a:endParaRPr/>
          </a:p>
        </p:txBody>
      </p:sp>
      <p:sp>
        <p:nvSpPr>
          <p:cNvPr id="212" name="Google Shape;212;p23"/>
          <p:cNvSpPr txBox="1"/>
          <p:nvPr>
            <p:ph idx="8" type="title"/>
          </p:nvPr>
        </p:nvSpPr>
        <p:spPr>
          <a:xfrm>
            <a:off x="981710" y="3234475"/>
            <a:ext cx="671400" cy="5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13" name="Google Shape;213;p23"/>
          <p:cNvSpPr txBox="1"/>
          <p:nvPr>
            <p:ph idx="13" type="subTitle"/>
          </p:nvPr>
        </p:nvSpPr>
        <p:spPr>
          <a:xfrm>
            <a:off x="1745835" y="4320923"/>
            <a:ext cx="6419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 &amp; Challenges</a:t>
            </a:r>
            <a:endParaRPr/>
          </a:p>
        </p:txBody>
      </p:sp>
      <p:sp>
        <p:nvSpPr>
          <p:cNvPr id="214" name="Google Shape;214;p23"/>
          <p:cNvSpPr txBox="1"/>
          <p:nvPr>
            <p:ph idx="7" type="title"/>
          </p:nvPr>
        </p:nvSpPr>
        <p:spPr>
          <a:xfrm>
            <a:off x="982585" y="3825550"/>
            <a:ext cx="671400" cy="5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15" name="Google Shape;215;p23"/>
          <p:cNvSpPr txBox="1"/>
          <p:nvPr>
            <p:ph idx="13" type="subTitle"/>
          </p:nvPr>
        </p:nvSpPr>
        <p:spPr>
          <a:xfrm>
            <a:off x="1738835" y="3873248"/>
            <a:ext cx="6419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Timeline &amp; Budget</a:t>
            </a:r>
            <a:endParaRPr/>
          </a:p>
        </p:txBody>
      </p:sp>
      <p:sp>
        <p:nvSpPr>
          <p:cNvPr id="216" name="Google Shape;216;p23"/>
          <p:cNvSpPr txBox="1"/>
          <p:nvPr>
            <p:ph idx="7" type="title"/>
          </p:nvPr>
        </p:nvSpPr>
        <p:spPr>
          <a:xfrm>
            <a:off x="982585" y="4273225"/>
            <a:ext cx="671400" cy="5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07</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41"/>
          <p:cNvPicPr preferRelativeResize="0"/>
          <p:nvPr/>
        </p:nvPicPr>
        <p:blipFill>
          <a:blip r:embed="rId3">
            <a:alphaModFix/>
          </a:blip>
          <a:stretch>
            <a:fillRect/>
          </a:stretch>
        </p:blipFill>
        <p:spPr>
          <a:xfrm>
            <a:off x="3032425" y="1351875"/>
            <a:ext cx="5959176" cy="3237614"/>
          </a:xfrm>
          <a:prstGeom prst="rect">
            <a:avLst/>
          </a:prstGeom>
          <a:noFill/>
          <a:ln>
            <a:noFill/>
          </a:ln>
        </p:spPr>
      </p:pic>
      <p:sp>
        <p:nvSpPr>
          <p:cNvPr id="359" name="Google Shape;359;p41"/>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Expected Results</a:t>
            </a:r>
            <a:endParaRPr/>
          </a:p>
        </p:txBody>
      </p:sp>
      <p:sp>
        <p:nvSpPr>
          <p:cNvPr id="360" name="Google Shape;360;p41"/>
          <p:cNvSpPr/>
          <p:nvPr/>
        </p:nvSpPr>
        <p:spPr>
          <a:xfrm>
            <a:off x="3167263" y="3426075"/>
            <a:ext cx="5689500" cy="610200"/>
          </a:xfrm>
          <a:prstGeom prst="rect">
            <a:avLst/>
          </a:prstGeom>
          <a:noFill/>
          <a:ln cap="flat" cmpd="sng" w="11430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61" name="Google Shape;361;p41"/>
          <p:cNvSpPr txBox="1"/>
          <p:nvPr>
            <p:ph idx="1" type="subTitle"/>
          </p:nvPr>
        </p:nvSpPr>
        <p:spPr>
          <a:xfrm>
            <a:off x="307825" y="1111477"/>
            <a:ext cx="2724600" cy="381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Inhibitors will decrease SLE gene expression levels</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N-oleoyldopamine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Lowest PP5 level &amp; highest Dnmt1 so likely lowest gene expression level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Lower than 20% relative activity in PP5 (Hong et al., 2016)</a:t>
            </a:r>
            <a:endParaRPr sz="18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42"/>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367" name="Google Shape;367;p42"/>
          <p:cNvSpPr txBox="1"/>
          <p:nvPr>
            <p:ph idx="1" type="subTitle"/>
          </p:nvPr>
        </p:nvSpPr>
        <p:spPr>
          <a:xfrm>
            <a:off x="670500" y="1163200"/>
            <a:ext cx="7803000" cy="32547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Times New Roman"/>
              <a:buChar char="●"/>
            </a:pPr>
            <a:r>
              <a:rPr lang="en" sz="2000">
                <a:latin typeface="Times New Roman"/>
                <a:ea typeface="Times New Roman"/>
                <a:cs typeface="Times New Roman"/>
                <a:sym typeface="Times New Roman"/>
              </a:rPr>
              <a:t>Results could be affected by each inhibitors off-target effects</a:t>
            </a:r>
            <a:endParaRPr sz="2000">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Char char="●"/>
            </a:pPr>
            <a:r>
              <a:rPr lang="en" sz="2000">
                <a:latin typeface="Times New Roman"/>
                <a:ea typeface="Times New Roman"/>
                <a:cs typeface="Times New Roman"/>
                <a:sym typeface="Times New Roman"/>
              </a:rPr>
              <a:t>Limitations of ELISA and flow cytometry in capturing all facets of T-cell biology can restrict applicability of findings (Chiswick et al., 2011; Preglej et al., 2023)</a:t>
            </a:r>
            <a:r>
              <a:rPr lang="en" sz="2000">
                <a:latin typeface="Times New Roman"/>
                <a:ea typeface="Times New Roman"/>
                <a:cs typeface="Times New Roman"/>
                <a:sym typeface="Times New Roman"/>
              </a:rPr>
              <a:t> </a:t>
            </a:r>
            <a:endParaRPr sz="20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pic>
        <p:nvPicPr>
          <p:cNvPr id="372" name="Google Shape;372;p43"/>
          <p:cNvPicPr preferRelativeResize="0"/>
          <p:nvPr/>
        </p:nvPicPr>
        <p:blipFill>
          <a:blip r:embed="rId3">
            <a:alphaModFix/>
          </a:blip>
          <a:stretch>
            <a:fillRect/>
          </a:stretch>
        </p:blipFill>
        <p:spPr>
          <a:xfrm flipH="1" rot="-10387125">
            <a:off x="-587792" y="2975650"/>
            <a:ext cx="3536832" cy="2575649"/>
          </a:xfrm>
          <a:prstGeom prst="rect">
            <a:avLst/>
          </a:prstGeom>
          <a:noFill/>
          <a:ln>
            <a:noFill/>
          </a:ln>
        </p:spPr>
      </p:pic>
      <p:pic>
        <p:nvPicPr>
          <p:cNvPr id="373" name="Google Shape;373;p43"/>
          <p:cNvPicPr preferRelativeResize="0"/>
          <p:nvPr/>
        </p:nvPicPr>
        <p:blipFill>
          <a:blip r:embed="rId4">
            <a:alphaModFix/>
          </a:blip>
          <a:stretch>
            <a:fillRect/>
          </a:stretch>
        </p:blipFill>
        <p:spPr>
          <a:xfrm flipH="1" rot="10800000">
            <a:off x="6191225" y="-688724"/>
            <a:ext cx="3524173" cy="2545349"/>
          </a:xfrm>
          <a:prstGeom prst="rect">
            <a:avLst/>
          </a:prstGeom>
          <a:noFill/>
          <a:ln>
            <a:noFill/>
          </a:ln>
        </p:spPr>
      </p:pic>
      <p:pic>
        <p:nvPicPr>
          <p:cNvPr id="374" name="Google Shape;374;p43"/>
          <p:cNvPicPr preferRelativeResize="0"/>
          <p:nvPr/>
        </p:nvPicPr>
        <p:blipFill>
          <a:blip r:embed="rId5">
            <a:alphaModFix/>
          </a:blip>
          <a:stretch>
            <a:fillRect/>
          </a:stretch>
        </p:blipFill>
        <p:spPr>
          <a:xfrm flipH="1">
            <a:off x="-602054" y="-616129"/>
            <a:ext cx="2570132" cy="2400159"/>
          </a:xfrm>
          <a:prstGeom prst="rect">
            <a:avLst/>
          </a:prstGeom>
          <a:noFill/>
          <a:ln>
            <a:noFill/>
          </a:ln>
        </p:spPr>
      </p:pic>
      <p:pic>
        <p:nvPicPr>
          <p:cNvPr id="375" name="Google Shape;375;p43"/>
          <p:cNvPicPr preferRelativeResize="0"/>
          <p:nvPr/>
        </p:nvPicPr>
        <p:blipFill>
          <a:blip r:embed="rId5">
            <a:alphaModFix/>
          </a:blip>
          <a:stretch>
            <a:fillRect/>
          </a:stretch>
        </p:blipFill>
        <p:spPr>
          <a:xfrm rot="6498891">
            <a:off x="7493797" y="3063395"/>
            <a:ext cx="2570131" cy="2400159"/>
          </a:xfrm>
          <a:prstGeom prst="rect">
            <a:avLst/>
          </a:prstGeom>
          <a:noFill/>
          <a:ln>
            <a:noFill/>
          </a:ln>
        </p:spPr>
      </p:pic>
      <p:cxnSp>
        <p:nvCxnSpPr>
          <p:cNvPr id="376" name="Google Shape;376;p43"/>
          <p:cNvCxnSpPr/>
          <p:nvPr/>
        </p:nvCxnSpPr>
        <p:spPr>
          <a:xfrm>
            <a:off x="2168850" y="3172600"/>
            <a:ext cx="4806300" cy="0"/>
          </a:xfrm>
          <a:prstGeom prst="straightConnector1">
            <a:avLst/>
          </a:prstGeom>
          <a:noFill/>
          <a:ln cap="flat" cmpd="sng" w="9525">
            <a:solidFill>
              <a:schemeClr val="dk1"/>
            </a:solidFill>
            <a:prstDash val="solid"/>
            <a:round/>
            <a:headEnd len="med" w="med" type="none"/>
            <a:tailEnd len="med" w="med" type="none"/>
          </a:ln>
        </p:spPr>
      </p:cxnSp>
      <p:sp>
        <p:nvSpPr>
          <p:cNvPr id="377" name="Google Shape;377;p43"/>
          <p:cNvSpPr txBox="1"/>
          <p:nvPr>
            <p:ph type="title"/>
          </p:nvPr>
        </p:nvSpPr>
        <p:spPr>
          <a:xfrm>
            <a:off x="415325" y="2040225"/>
            <a:ext cx="83940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300"/>
              <a:t>Aim 03 - Identify inhibitor effect on PP5, </a:t>
            </a:r>
            <a:r>
              <a:rPr lang="en" sz="2300"/>
              <a:t>Dnmt1</a:t>
            </a:r>
            <a:r>
              <a:rPr lang="en" sz="2300"/>
              <a:t>, SLE gene expression levels in CD4+ CD28- cells of SLE Animal Model</a:t>
            </a:r>
            <a:endParaRPr sz="2300"/>
          </a:p>
        </p:txBody>
      </p:sp>
      <p:sp>
        <p:nvSpPr>
          <p:cNvPr id="378" name="Google Shape;378;p43"/>
          <p:cNvSpPr txBox="1"/>
          <p:nvPr>
            <p:ph idx="2" type="title"/>
          </p:nvPr>
        </p:nvSpPr>
        <p:spPr>
          <a:xfrm>
            <a:off x="3745950" y="1225800"/>
            <a:ext cx="16521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44"/>
          <p:cNvSpPr txBox="1"/>
          <p:nvPr>
            <p:ph type="title"/>
          </p:nvPr>
        </p:nvSpPr>
        <p:spPr>
          <a:xfrm>
            <a:off x="768613" y="414675"/>
            <a:ext cx="38616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Rationale</a:t>
            </a:r>
            <a:endParaRPr/>
          </a:p>
        </p:txBody>
      </p:sp>
      <p:sp>
        <p:nvSpPr>
          <p:cNvPr id="384" name="Google Shape;384;p44"/>
          <p:cNvSpPr txBox="1"/>
          <p:nvPr>
            <p:ph idx="1" type="subTitle"/>
          </p:nvPr>
        </p:nvSpPr>
        <p:spPr>
          <a:xfrm>
            <a:off x="670500" y="1163200"/>
            <a:ext cx="7803000" cy="3254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Discover the effects of PP5 inhibition in SLE mice models</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Inhibition studies would be carried out in vivo and the decrease in levels will be compared with healthy mice</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The best inhibitor from previous studies will be </a:t>
            </a:r>
            <a:r>
              <a:rPr lang="en" sz="1800">
                <a:latin typeface="Times New Roman"/>
                <a:ea typeface="Times New Roman"/>
                <a:cs typeface="Times New Roman"/>
                <a:sym typeface="Times New Roman"/>
              </a:rPr>
              <a:t>utilized</a:t>
            </a:r>
            <a:r>
              <a:rPr lang="en" sz="1800">
                <a:latin typeface="Times New Roman"/>
                <a:ea typeface="Times New Roman"/>
                <a:cs typeface="Times New Roman"/>
                <a:sym typeface="Times New Roman"/>
              </a:rPr>
              <a:t> for this part of the study</a:t>
            </a:r>
            <a:endParaRPr sz="1800">
              <a:latin typeface="Times New Roman"/>
              <a:ea typeface="Times New Roman"/>
              <a:cs typeface="Times New Roman"/>
              <a:sym typeface="Times New Roman"/>
            </a:endParaRPr>
          </a:p>
          <a:p>
            <a:pPr indent="0" lvl="0" marL="45720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b="1" lang="en" sz="1800">
                <a:latin typeface="Times New Roman"/>
                <a:ea typeface="Times New Roman"/>
                <a:cs typeface="Times New Roman"/>
                <a:sym typeface="Times New Roman"/>
              </a:rPr>
              <a:t>Hypothesis</a:t>
            </a:r>
            <a:r>
              <a:rPr lang="en" sz="1800">
                <a:latin typeface="Times New Roman"/>
                <a:ea typeface="Times New Roman"/>
                <a:cs typeface="Times New Roman"/>
                <a:sym typeface="Times New Roman"/>
              </a:rPr>
              <a:t>: inhibitor administration to mice models where the human in vivo microenvironment can be </a:t>
            </a:r>
            <a:r>
              <a:rPr lang="en" sz="1800">
                <a:latin typeface="Times New Roman"/>
                <a:ea typeface="Times New Roman"/>
                <a:cs typeface="Times New Roman"/>
                <a:sym typeface="Times New Roman"/>
              </a:rPr>
              <a:t>mimicked</a:t>
            </a:r>
            <a:r>
              <a:rPr lang="en" sz="1800">
                <a:latin typeface="Times New Roman"/>
                <a:ea typeface="Times New Roman"/>
                <a:cs typeface="Times New Roman"/>
                <a:sym typeface="Times New Roman"/>
              </a:rPr>
              <a:t> will see a decrease in PP5, increase innDnmt1 and a decrease in SLE gene expression levels.</a:t>
            </a:r>
            <a:endParaRPr sz="18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5"/>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390" name="Google Shape;390;p45"/>
          <p:cNvSpPr txBox="1"/>
          <p:nvPr>
            <p:ph idx="1" type="subTitle"/>
          </p:nvPr>
        </p:nvSpPr>
        <p:spPr>
          <a:xfrm>
            <a:off x="166800" y="778475"/>
            <a:ext cx="2771100" cy="42399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Times New Roman"/>
                <a:ea typeface="Times New Roman"/>
                <a:cs typeface="Times New Roman"/>
                <a:sym typeface="Times New Roman"/>
              </a:rPr>
              <a:t>Creating SLE humanised animal model</a:t>
            </a:r>
            <a:endParaRPr b="1"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Humanised immune system mice created to mimic human </a:t>
            </a:r>
            <a:r>
              <a:rPr lang="en" sz="1600">
                <a:latin typeface="Times New Roman"/>
                <a:ea typeface="Times New Roman"/>
                <a:cs typeface="Times New Roman"/>
                <a:sym typeface="Times New Roman"/>
              </a:rPr>
              <a:t>microenvironment and make studies accurate</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Immunodeficiency has to be replicated with T and B cell interaction, skewed CD4 to CD8 ratio, IgG presence and anti ds DNA autoantibodies </a:t>
            </a:r>
            <a:r>
              <a:rPr lang="en" sz="1600">
                <a:latin typeface="Times New Roman"/>
                <a:ea typeface="Times New Roman"/>
                <a:cs typeface="Times New Roman"/>
                <a:sym typeface="Times New Roman"/>
              </a:rPr>
              <a:t>presence</a:t>
            </a:r>
            <a:endParaRPr sz="1600">
              <a:latin typeface="Times New Roman"/>
              <a:ea typeface="Times New Roman"/>
              <a:cs typeface="Times New Roman"/>
              <a:sym typeface="Times New Roman"/>
            </a:endParaRPr>
          </a:p>
        </p:txBody>
      </p:sp>
      <p:sp>
        <p:nvSpPr>
          <p:cNvPr id="391" name="Google Shape;391;p45"/>
          <p:cNvSpPr txBox="1"/>
          <p:nvPr>
            <p:ph idx="1" type="subTitle"/>
          </p:nvPr>
        </p:nvSpPr>
        <p:spPr>
          <a:xfrm>
            <a:off x="3097650" y="778475"/>
            <a:ext cx="2771100" cy="42054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Times New Roman"/>
                <a:ea typeface="Times New Roman"/>
                <a:cs typeface="Times New Roman"/>
                <a:sym typeface="Times New Roman"/>
              </a:rPr>
              <a:t>Administering</a:t>
            </a:r>
            <a:r>
              <a:rPr b="1" lang="en" sz="1600">
                <a:latin typeface="Times New Roman"/>
                <a:ea typeface="Times New Roman"/>
                <a:cs typeface="Times New Roman"/>
                <a:sym typeface="Times New Roman"/>
              </a:rPr>
              <a:t> inhibitor to animal model</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4-5 weeks old mice (untreated and SLE induced)exposed to inhibitors intraperitoneally and deaths will be monitored</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Blood checked for autoantibody and cytokine presence in serum</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Once mice sacrificed, mice kidney and spleen will be studies</a:t>
            </a:r>
            <a:endParaRPr sz="1600">
              <a:latin typeface="Times New Roman"/>
              <a:ea typeface="Times New Roman"/>
              <a:cs typeface="Times New Roman"/>
              <a:sym typeface="Times New Roman"/>
            </a:endParaRPr>
          </a:p>
        </p:txBody>
      </p:sp>
      <p:sp>
        <p:nvSpPr>
          <p:cNvPr id="392" name="Google Shape;392;p45"/>
          <p:cNvSpPr txBox="1"/>
          <p:nvPr>
            <p:ph idx="1" type="subTitle"/>
          </p:nvPr>
        </p:nvSpPr>
        <p:spPr>
          <a:xfrm>
            <a:off x="6028500" y="778600"/>
            <a:ext cx="2923500" cy="4205400"/>
          </a:xfrm>
          <a:prstGeom prst="rect">
            <a:avLst/>
          </a:prstGeom>
          <a:ln cap="flat" cmpd="sng" w="9525">
            <a:solidFill>
              <a:srgbClr val="00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Times New Roman"/>
                <a:ea typeface="Times New Roman"/>
                <a:cs typeface="Times New Roman"/>
                <a:sym typeface="Times New Roman"/>
              </a:rPr>
              <a:t>Isolating CD4+ CD28+ cells from treated, untreated and healthy mice models</a:t>
            </a:r>
            <a:endParaRPr b="1"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CD4+ CD28+ cells will be used to measure PP5, Dnmt1 and SLE gene expression levels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Negative selection used to separate CD4+ CD28+ from peripheral blood mononuclear cells (PBMCs)</a:t>
            </a:r>
            <a:endParaRPr sz="1600">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6"/>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398" name="Google Shape;398;p46"/>
          <p:cNvSpPr txBox="1"/>
          <p:nvPr>
            <p:ph idx="1" type="subTitle"/>
          </p:nvPr>
        </p:nvSpPr>
        <p:spPr>
          <a:xfrm>
            <a:off x="166800" y="790825"/>
            <a:ext cx="2771100" cy="42276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Times New Roman"/>
                <a:ea typeface="Times New Roman"/>
                <a:cs typeface="Times New Roman"/>
                <a:sym typeface="Times New Roman"/>
              </a:rPr>
              <a:t>Assessing PP5 and Dnmt levels with RT-PCR</a:t>
            </a:r>
            <a:endParaRPr b="1"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RNA extracted and reverse transcribed</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mRNA levels of PP5 and Dnmt1 measured using RT-PCR</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PP5, Dnmt1 and housekeeping gene primers like 𝛃 actin for amplification where PP5 and Dnmt1 levels will be normalised to housekeeping gene expression level</a:t>
            </a:r>
            <a:endParaRPr sz="1600">
              <a:latin typeface="Times New Roman"/>
              <a:ea typeface="Times New Roman"/>
              <a:cs typeface="Times New Roman"/>
              <a:sym typeface="Times New Roman"/>
            </a:endParaRPr>
          </a:p>
        </p:txBody>
      </p:sp>
      <p:sp>
        <p:nvSpPr>
          <p:cNvPr id="399" name="Google Shape;399;p46"/>
          <p:cNvSpPr txBox="1"/>
          <p:nvPr>
            <p:ph idx="1" type="subTitle"/>
          </p:nvPr>
        </p:nvSpPr>
        <p:spPr>
          <a:xfrm>
            <a:off x="3097650" y="790825"/>
            <a:ext cx="2771100" cy="41931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Times New Roman"/>
                <a:ea typeface="Times New Roman"/>
                <a:cs typeface="Times New Roman"/>
                <a:sym typeface="Times New Roman"/>
              </a:rPr>
              <a:t>Validating PP5 inhibition via phosphatase activity assay</a:t>
            </a:r>
            <a:endParaRPr b="1"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PP5 enzymatic activity will be used to validate inhibitor activity</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Cells will be lysed and phosphatase activity kit will be used. The resultant phosphate amount will be measured using spectrophotometry and PP5 enzymatic activity will be estimated quantitatively accordingly</a:t>
            </a:r>
            <a:endParaRPr sz="1600">
              <a:latin typeface="Times New Roman"/>
              <a:ea typeface="Times New Roman"/>
              <a:cs typeface="Times New Roman"/>
              <a:sym typeface="Times New Roman"/>
            </a:endParaRPr>
          </a:p>
        </p:txBody>
      </p:sp>
      <p:sp>
        <p:nvSpPr>
          <p:cNvPr id="400" name="Google Shape;400;p46"/>
          <p:cNvSpPr txBox="1"/>
          <p:nvPr>
            <p:ph idx="1" type="subTitle"/>
          </p:nvPr>
        </p:nvSpPr>
        <p:spPr>
          <a:xfrm>
            <a:off x="6028500" y="790900"/>
            <a:ext cx="2923500" cy="4193100"/>
          </a:xfrm>
          <a:prstGeom prst="rect">
            <a:avLst/>
          </a:prstGeom>
          <a:ln cap="flat" cmpd="sng" w="9525">
            <a:solidFill>
              <a:srgbClr val="00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latin typeface="Times New Roman"/>
                <a:ea typeface="Times New Roman"/>
                <a:cs typeface="Times New Roman"/>
                <a:sym typeface="Times New Roman"/>
              </a:rPr>
              <a:t>Assessing SLE gene expression levels</a:t>
            </a:r>
            <a:endParaRPr b="1"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ERK pathway activated to produce cytokines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Cytokine secretion stopped in the last 3 hours and intracellular staining performed to identify ERK pathway markers and SLE cytokines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Flow cytometry to check marker and SLE cytokine levels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ELISA to measure cytokine secretion levels</a:t>
            </a:r>
            <a:endParaRPr sz="1600">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7"/>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Expected Results</a:t>
            </a:r>
            <a:endParaRPr/>
          </a:p>
        </p:txBody>
      </p:sp>
      <p:sp>
        <p:nvSpPr>
          <p:cNvPr id="406" name="Google Shape;406;p47"/>
          <p:cNvSpPr txBox="1"/>
          <p:nvPr>
            <p:ph idx="1" type="subTitle"/>
          </p:nvPr>
        </p:nvSpPr>
        <p:spPr>
          <a:xfrm>
            <a:off x="307825" y="1111475"/>
            <a:ext cx="4305600" cy="381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Times New Roman"/>
                <a:ea typeface="Times New Roman"/>
                <a:cs typeface="Times New Roman"/>
                <a:sym typeface="Times New Roman"/>
              </a:rPr>
              <a:t> Addition of inhibitors will:</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Decrease PP5 levels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Increase Dnmt1 levels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Decrease SLE expression genes in animal models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Healthy animal model and SLE animal model with inhibitor would have similar levels of PP5, Dnmt1 and SLE expression genes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Between untreated and </a:t>
            </a:r>
            <a:r>
              <a:rPr lang="en" sz="1600">
                <a:latin typeface="Times New Roman"/>
                <a:ea typeface="Times New Roman"/>
                <a:cs typeface="Times New Roman"/>
                <a:sym typeface="Times New Roman"/>
              </a:rPr>
              <a:t>inhibitor</a:t>
            </a:r>
            <a:r>
              <a:rPr lang="en" sz="1600">
                <a:latin typeface="Times New Roman"/>
                <a:ea typeface="Times New Roman"/>
                <a:cs typeface="Times New Roman"/>
                <a:sym typeface="Times New Roman"/>
              </a:rPr>
              <a:t> treated groups, the latter will have lower PP5 levels, higher Dnmt1 levels and lower SLE gene expression level</a:t>
            </a:r>
            <a:endParaRPr sz="1600">
              <a:latin typeface="Times New Roman"/>
              <a:ea typeface="Times New Roman"/>
              <a:cs typeface="Times New Roman"/>
              <a:sym typeface="Times New Roman"/>
            </a:endParaRPr>
          </a:p>
        </p:txBody>
      </p:sp>
      <p:pic>
        <p:nvPicPr>
          <p:cNvPr id="407" name="Google Shape;407;p47"/>
          <p:cNvPicPr preferRelativeResize="0"/>
          <p:nvPr/>
        </p:nvPicPr>
        <p:blipFill>
          <a:blip r:embed="rId3">
            <a:alphaModFix/>
          </a:blip>
          <a:stretch>
            <a:fillRect/>
          </a:stretch>
        </p:blipFill>
        <p:spPr>
          <a:xfrm>
            <a:off x="4549900" y="650125"/>
            <a:ext cx="4225775" cy="1829990"/>
          </a:xfrm>
          <a:prstGeom prst="rect">
            <a:avLst/>
          </a:prstGeom>
          <a:noFill/>
          <a:ln>
            <a:noFill/>
          </a:ln>
        </p:spPr>
      </p:pic>
      <p:pic>
        <p:nvPicPr>
          <p:cNvPr id="408" name="Google Shape;408;p47"/>
          <p:cNvPicPr preferRelativeResize="0"/>
          <p:nvPr/>
        </p:nvPicPr>
        <p:blipFill>
          <a:blip r:embed="rId4">
            <a:alphaModFix/>
          </a:blip>
          <a:stretch>
            <a:fillRect/>
          </a:stretch>
        </p:blipFill>
        <p:spPr>
          <a:xfrm>
            <a:off x="4765825" y="2632515"/>
            <a:ext cx="3457767" cy="235858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8"/>
          <p:cNvSpPr txBox="1"/>
          <p:nvPr>
            <p:ph type="title"/>
          </p:nvPr>
        </p:nvSpPr>
        <p:spPr>
          <a:xfrm>
            <a:off x="861749" y="238650"/>
            <a:ext cx="62253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414" name="Google Shape;414;p48"/>
          <p:cNvSpPr txBox="1"/>
          <p:nvPr>
            <p:ph idx="1" type="subTitle"/>
          </p:nvPr>
        </p:nvSpPr>
        <p:spPr>
          <a:xfrm>
            <a:off x="670500" y="1163200"/>
            <a:ext cx="4119600" cy="3254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Limited lifespan and survival rate of mice could affect the quality of study because of the short observation periods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Limited data obtained which might not be enough to take the studies to the next level i.e., in humans.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The data representation might not be accurate for humans since the disease might have problems being fully replicated in animals the way it is in humans.</a:t>
            </a:r>
            <a:endParaRPr sz="1600">
              <a:latin typeface="Times New Roman"/>
              <a:ea typeface="Times New Roman"/>
              <a:cs typeface="Times New Roman"/>
              <a:sym typeface="Times New Roman"/>
            </a:endParaRPr>
          </a:p>
        </p:txBody>
      </p:sp>
      <p:pic>
        <p:nvPicPr>
          <p:cNvPr id="415" name="Google Shape;415;p48"/>
          <p:cNvPicPr preferRelativeResize="0"/>
          <p:nvPr/>
        </p:nvPicPr>
        <p:blipFill>
          <a:blip r:embed="rId3">
            <a:alphaModFix/>
          </a:blip>
          <a:stretch>
            <a:fillRect/>
          </a:stretch>
        </p:blipFill>
        <p:spPr>
          <a:xfrm>
            <a:off x="4790100" y="1283825"/>
            <a:ext cx="4049099" cy="2889272"/>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pic>
        <p:nvPicPr>
          <p:cNvPr id="420" name="Google Shape;420;p49"/>
          <p:cNvPicPr preferRelativeResize="0"/>
          <p:nvPr/>
        </p:nvPicPr>
        <p:blipFill>
          <a:blip r:embed="rId3">
            <a:alphaModFix/>
          </a:blip>
          <a:stretch>
            <a:fillRect/>
          </a:stretch>
        </p:blipFill>
        <p:spPr>
          <a:xfrm flipH="1" rot="-10387125">
            <a:off x="-587792" y="2975650"/>
            <a:ext cx="3536832" cy="2575649"/>
          </a:xfrm>
          <a:prstGeom prst="rect">
            <a:avLst/>
          </a:prstGeom>
          <a:noFill/>
          <a:ln>
            <a:noFill/>
          </a:ln>
        </p:spPr>
      </p:pic>
      <p:pic>
        <p:nvPicPr>
          <p:cNvPr id="421" name="Google Shape;421;p49"/>
          <p:cNvPicPr preferRelativeResize="0"/>
          <p:nvPr/>
        </p:nvPicPr>
        <p:blipFill>
          <a:blip r:embed="rId4">
            <a:alphaModFix/>
          </a:blip>
          <a:stretch>
            <a:fillRect/>
          </a:stretch>
        </p:blipFill>
        <p:spPr>
          <a:xfrm flipH="1" rot="10800000">
            <a:off x="6191225" y="-688724"/>
            <a:ext cx="3524173" cy="2545349"/>
          </a:xfrm>
          <a:prstGeom prst="rect">
            <a:avLst/>
          </a:prstGeom>
          <a:noFill/>
          <a:ln>
            <a:noFill/>
          </a:ln>
        </p:spPr>
      </p:pic>
      <p:pic>
        <p:nvPicPr>
          <p:cNvPr id="422" name="Google Shape;422;p49"/>
          <p:cNvPicPr preferRelativeResize="0"/>
          <p:nvPr/>
        </p:nvPicPr>
        <p:blipFill>
          <a:blip r:embed="rId5">
            <a:alphaModFix/>
          </a:blip>
          <a:stretch>
            <a:fillRect/>
          </a:stretch>
        </p:blipFill>
        <p:spPr>
          <a:xfrm flipH="1">
            <a:off x="-602054" y="-616129"/>
            <a:ext cx="2570132" cy="2400159"/>
          </a:xfrm>
          <a:prstGeom prst="rect">
            <a:avLst/>
          </a:prstGeom>
          <a:noFill/>
          <a:ln>
            <a:noFill/>
          </a:ln>
        </p:spPr>
      </p:pic>
      <p:pic>
        <p:nvPicPr>
          <p:cNvPr id="423" name="Google Shape;423;p49"/>
          <p:cNvPicPr preferRelativeResize="0"/>
          <p:nvPr/>
        </p:nvPicPr>
        <p:blipFill>
          <a:blip r:embed="rId5">
            <a:alphaModFix/>
          </a:blip>
          <a:stretch>
            <a:fillRect/>
          </a:stretch>
        </p:blipFill>
        <p:spPr>
          <a:xfrm rot="6498891">
            <a:off x="7493797" y="3063395"/>
            <a:ext cx="2570131" cy="2400159"/>
          </a:xfrm>
          <a:prstGeom prst="rect">
            <a:avLst/>
          </a:prstGeom>
          <a:noFill/>
          <a:ln>
            <a:noFill/>
          </a:ln>
        </p:spPr>
      </p:pic>
      <p:cxnSp>
        <p:nvCxnSpPr>
          <p:cNvPr id="424" name="Google Shape;424;p49"/>
          <p:cNvCxnSpPr/>
          <p:nvPr/>
        </p:nvCxnSpPr>
        <p:spPr>
          <a:xfrm>
            <a:off x="2168850" y="3172600"/>
            <a:ext cx="4806300" cy="0"/>
          </a:xfrm>
          <a:prstGeom prst="straightConnector1">
            <a:avLst/>
          </a:prstGeom>
          <a:noFill/>
          <a:ln cap="flat" cmpd="sng" w="9525">
            <a:solidFill>
              <a:schemeClr val="dk1"/>
            </a:solidFill>
            <a:prstDash val="solid"/>
            <a:round/>
            <a:headEnd len="med" w="med" type="none"/>
            <a:tailEnd len="med" w="med" type="none"/>
          </a:ln>
        </p:spPr>
      </p:cxnSp>
      <p:sp>
        <p:nvSpPr>
          <p:cNvPr id="425" name="Google Shape;425;p49"/>
          <p:cNvSpPr txBox="1"/>
          <p:nvPr>
            <p:ph type="title"/>
          </p:nvPr>
        </p:nvSpPr>
        <p:spPr>
          <a:xfrm>
            <a:off x="1765300" y="2040225"/>
            <a:ext cx="56133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300"/>
              <a:t>Timeline &amp; Budget</a:t>
            </a:r>
            <a:endParaRPr sz="3300"/>
          </a:p>
        </p:txBody>
      </p:sp>
      <p:sp>
        <p:nvSpPr>
          <p:cNvPr id="426" name="Google Shape;426;p49"/>
          <p:cNvSpPr txBox="1"/>
          <p:nvPr>
            <p:ph idx="2" type="title"/>
          </p:nvPr>
        </p:nvSpPr>
        <p:spPr>
          <a:xfrm>
            <a:off x="3745950" y="1225800"/>
            <a:ext cx="16521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432" name="Google Shape;432;p50"/>
          <p:cNvSpPr txBox="1"/>
          <p:nvPr>
            <p:ph idx="2" type="subTitle"/>
          </p:nvPr>
        </p:nvSpPr>
        <p:spPr>
          <a:xfrm>
            <a:off x="794400" y="976575"/>
            <a:ext cx="8089800" cy="403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24"/>
          <p:cNvPicPr preferRelativeResize="0"/>
          <p:nvPr/>
        </p:nvPicPr>
        <p:blipFill>
          <a:blip r:embed="rId3">
            <a:alphaModFix/>
          </a:blip>
          <a:stretch>
            <a:fillRect/>
          </a:stretch>
        </p:blipFill>
        <p:spPr>
          <a:xfrm flipH="1" rot="-10387125">
            <a:off x="-587792" y="2975650"/>
            <a:ext cx="3536832" cy="2575649"/>
          </a:xfrm>
          <a:prstGeom prst="rect">
            <a:avLst/>
          </a:prstGeom>
          <a:noFill/>
          <a:ln>
            <a:noFill/>
          </a:ln>
        </p:spPr>
      </p:pic>
      <p:pic>
        <p:nvPicPr>
          <p:cNvPr id="222" name="Google Shape;222;p24"/>
          <p:cNvPicPr preferRelativeResize="0"/>
          <p:nvPr/>
        </p:nvPicPr>
        <p:blipFill>
          <a:blip r:embed="rId4">
            <a:alphaModFix/>
          </a:blip>
          <a:stretch>
            <a:fillRect/>
          </a:stretch>
        </p:blipFill>
        <p:spPr>
          <a:xfrm flipH="1" rot="10800000">
            <a:off x="6191225" y="-688724"/>
            <a:ext cx="3524173" cy="2545349"/>
          </a:xfrm>
          <a:prstGeom prst="rect">
            <a:avLst/>
          </a:prstGeom>
          <a:noFill/>
          <a:ln>
            <a:noFill/>
          </a:ln>
        </p:spPr>
      </p:pic>
      <p:pic>
        <p:nvPicPr>
          <p:cNvPr id="223" name="Google Shape;223;p24"/>
          <p:cNvPicPr preferRelativeResize="0"/>
          <p:nvPr/>
        </p:nvPicPr>
        <p:blipFill>
          <a:blip r:embed="rId5">
            <a:alphaModFix/>
          </a:blip>
          <a:stretch>
            <a:fillRect/>
          </a:stretch>
        </p:blipFill>
        <p:spPr>
          <a:xfrm flipH="1">
            <a:off x="-602054" y="-616129"/>
            <a:ext cx="2570132" cy="2400159"/>
          </a:xfrm>
          <a:prstGeom prst="rect">
            <a:avLst/>
          </a:prstGeom>
          <a:noFill/>
          <a:ln>
            <a:noFill/>
          </a:ln>
        </p:spPr>
      </p:pic>
      <p:pic>
        <p:nvPicPr>
          <p:cNvPr id="224" name="Google Shape;224;p24"/>
          <p:cNvPicPr preferRelativeResize="0"/>
          <p:nvPr/>
        </p:nvPicPr>
        <p:blipFill>
          <a:blip r:embed="rId5">
            <a:alphaModFix/>
          </a:blip>
          <a:stretch>
            <a:fillRect/>
          </a:stretch>
        </p:blipFill>
        <p:spPr>
          <a:xfrm rot="6498891">
            <a:off x="7493797" y="3063395"/>
            <a:ext cx="2570131" cy="2400159"/>
          </a:xfrm>
          <a:prstGeom prst="rect">
            <a:avLst/>
          </a:prstGeom>
          <a:noFill/>
          <a:ln>
            <a:noFill/>
          </a:ln>
        </p:spPr>
      </p:pic>
      <p:cxnSp>
        <p:nvCxnSpPr>
          <p:cNvPr id="225" name="Google Shape;225;p24"/>
          <p:cNvCxnSpPr/>
          <p:nvPr/>
        </p:nvCxnSpPr>
        <p:spPr>
          <a:xfrm>
            <a:off x="2168850" y="3172600"/>
            <a:ext cx="4806300" cy="0"/>
          </a:xfrm>
          <a:prstGeom prst="straightConnector1">
            <a:avLst/>
          </a:prstGeom>
          <a:noFill/>
          <a:ln cap="flat" cmpd="sng" w="9525">
            <a:solidFill>
              <a:schemeClr val="dk1"/>
            </a:solidFill>
            <a:prstDash val="solid"/>
            <a:round/>
            <a:headEnd len="med" w="med" type="none"/>
            <a:tailEnd len="med" w="med" type="none"/>
          </a:ln>
        </p:spPr>
      </p:cxnSp>
      <p:sp>
        <p:nvSpPr>
          <p:cNvPr id="226" name="Google Shape;226;p24"/>
          <p:cNvSpPr txBox="1"/>
          <p:nvPr>
            <p:ph type="title"/>
          </p:nvPr>
        </p:nvSpPr>
        <p:spPr>
          <a:xfrm>
            <a:off x="1765300" y="2040225"/>
            <a:ext cx="56133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300"/>
              <a:t>Abstract &amp; Introduction</a:t>
            </a:r>
            <a:endParaRPr sz="3300"/>
          </a:p>
        </p:txBody>
      </p:sp>
      <p:sp>
        <p:nvSpPr>
          <p:cNvPr id="227" name="Google Shape;227;p24"/>
          <p:cNvSpPr txBox="1"/>
          <p:nvPr>
            <p:ph idx="2" type="title"/>
          </p:nvPr>
        </p:nvSpPr>
        <p:spPr>
          <a:xfrm>
            <a:off x="3745950" y="1225800"/>
            <a:ext cx="16521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438" name="Google Shape;438;p51"/>
          <p:cNvSpPr txBox="1"/>
          <p:nvPr>
            <p:ph idx="2" type="subTitle"/>
          </p:nvPr>
        </p:nvSpPr>
        <p:spPr>
          <a:xfrm>
            <a:off x="790850" y="1017725"/>
            <a:ext cx="8128800" cy="411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aphicFrame>
        <p:nvGraphicFramePr>
          <p:cNvPr id="439" name="Google Shape;439;p51"/>
          <p:cNvGraphicFramePr/>
          <p:nvPr/>
        </p:nvGraphicFramePr>
        <p:xfrm>
          <a:off x="387025" y="1053150"/>
          <a:ext cx="3000000" cy="3000000"/>
        </p:xfrm>
        <a:graphic>
          <a:graphicData uri="http://schemas.openxmlformats.org/drawingml/2006/table">
            <a:tbl>
              <a:tblPr>
                <a:noFill/>
                <a:tableStyleId>{296E0491-A006-495B-8A4F-37AAA2D868A8}</a:tableStyleId>
              </a:tblPr>
              <a:tblGrid>
                <a:gridCol w="1445475"/>
                <a:gridCol w="1456075"/>
                <a:gridCol w="1598025"/>
                <a:gridCol w="1255150"/>
                <a:gridCol w="1278825"/>
                <a:gridCol w="1243300"/>
              </a:tblGrid>
              <a:tr h="625200">
                <a:tc>
                  <a:txBody>
                    <a:bodyPr/>
                    <a:lstStyle/>
                    <a:p>
                      <a:pPr indent="0" lvl="0" marL="0" rtl="0" algn="ctr">
                        <a:spcBef>
                          <a:spcPts val="0"/>
                        </a:spcBef>
                        <a:spcAft>
                          <a:spcPts val="0"/>
                        </a:spcAft>
                        <a:buNone/>
                      </a:pPr>
                      <a:r>
                        <a:rPr b="1" lang="en" sz="1200">
                          <a:solidFill>
                            <a:schemeClr val="dk1"/>
                          </a:solidFill>
                          <a:latin typeface="Times New Roman"/>
                          <a:ea typeface="Times New Roman"/>
                          <a:cs typeface="Times New Roman"/>
                          <a:sym typeface="Times New Roman"/>
                        </a:rPr>
                        <a:t>Personnel Costs</a:t>
                      </a:r>
                      <a:endParaRPr sz="1100">
                        <a:solidFill>
                          <a:schemeClr val="dk1"/>
                        </a:solidFill>
                      </a:endParaRPr>
                    </a:p>
                  </a:txBody>
                  <a:tcPr marT="63500" marB="63500" marR="63500" marL="63500"/>
                </a:tc>
                <a:tc>
                  <a:txBody>
                    <a:bodyPr/>
                    <a:lstStyle/>
                    <a:p>
                      <a:pPr indent="0" lvl="0" marL="0" rtl="0" algn="ctr">
                        <a:spcBef>
                          <a:spcPts val="0"/>
                        </a:spcBef>
                        <a:spcAft>
                          <a:spcPts val="0"/>
                        </a:spcAft>
                        <a:buNone/>
                      </a:pPr>
                      <a:r>
                        <a:rPr b="1" lang="en" sz="1200">
                          <a:solidFill>
                            <a:schemeClr val="dk1"/>
                          </a:solidFill>
                          <a:latin typeface="Times New Roman"/>
                          <a:ea typeface="Times New Roman"/>
                          <a:cs typeface="Times New Roman"/>
                          <a:sym typeface="Times New Roman"/>
                        </a:rPr>
                        <a:t>Equipment and Supplies</a:t>
                      </a:r>
                      <a:endParaRPr b="1" sz="1200">
                        <a:solidFill>
                          <a:schemeClr val="dk1"/>
                        </a:solidFill>
                        <a:latin typeface="Times New Roman"/>
                        <a:ea typeface="Times New Roman"/>
                        <a:cs typeface="Times New Roman"/>
                        <a:sym typeface="Times New Roman"/>
                      </a:endParaRPr>
                    </a:p>
                  </a:txBody>
                  <a:tcPr marT="63500" marB="63500" marR="63500" marL="63500"/>
                </a:tc>
                <a:tc>
                  <a:txBody>
                    <a:bodyPr/>
                    <a:lstStyle/>
                    <a:p>
                      <a:pPr indent="0" lvl="0" marL="0" rtl="0" algn="ctr">
                        <a:lnSpc>
                          <a:spcPct val="125454"/>
                        </a:lnSpc>
                        <a:spcBef>
                          <a:spcPts val="0"/>
                        </a:spcBef>
                        <a:spcAft>
                          <a:spcPts val="800"/>
                        </a:spcAft>
                        <a:buNone/>
                      </a:pPr>
                      <a:r>
                        <a:rPr b="1" lang="en" sz="1200">
                          <a:solidFill>
                            <a:schemeClr val="dk1"/>
                          </a:solidFill>
                          <a:latin typeface="Times New Roman"/>
                          <a:ea typeface="Times New Roman"/>
                          <a:cs typeface="Times New Roman"/>
                          <a:sym typeface="Times New Roman"/>
                        </a:rPr>
                        <a:t>Animal Model Costs</a:t>
                      </a:r>
                      <a:endParaRPr b="1" sz="1200">
                        <a:solidFill>
                          <a:schemeClr val="dk1"/>
                        </a:solidFill>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b="1" lang="en" sz="1200">
                          <a:solidFill>
                            <a:schemeClr val="dk1"/>
                          </a:solidFill>
                          <a:latin typeface="Times New Roman"/>
                          <a:ea typeface="Times New Roman"/>
                          <a:cs typeface="Times New Roman"/>
                          <a:sym typeface="Times New Roman"/>
                        </a:rPr>
                        <a:t>Travel and Conference Expenses</a:t>
                      </a:r>
                      <a:endParaRPr sz="1100">
                        <a:solidFill>
                          <a:schemeClr val="dk1"/>
                        </a:solidFill>
                      </a:endParaRPr>
                    </a:p>
                  </a:txBody>
                  <a:tcPr marT="63500" marB="63500" marR="63500" marL="63500"/>
                </a:tc>
                <a:tc>
                  <a:txBody>
                    <a:bodyPr/>
                    <a:lstStyle/>
                    <a:p>
                      <a:pPr indent="0" lvl="0" marL="0" rtl="0" algn="ctr">
                        <a:lnSpc>
                          <a:spcPct val="125454"/>
                        </a:lnSpc>
                        <a:spcBef>
                          <a:spcPts val="0"/>
                        </a:spcBef>
                        <a:spcAft>
                          <a:spcPts val="800"/>
                        </a:spcAft>
                        <a:buNone/>
                      </a:pPr>
                      <a:r>
                        <a:rPr b="1" lang="en" sz="1200">
                          <a:solidFill>
                            <a:schemeClr val="dk1"/>
                          </a:solidFill>
                          <a:latin typeface="Times New Roman"/>
                          <a:ea typeface="Times New Roman"/>
                          <a:cs typeface="Times New Roman"/>
                          <a:sym typeface="Times New Roman"/>
                        </a:rPr>
                        <a:t>Publication </a:t>
                      </a:r>
                      <a:br>
                        <a:rPr b="1" lang="en" sz="1200">
                          <a:solidFill>
                            <a:schemeClr val="dk1"/>
                          </a:solidFill>
                          <a:latin typeface="Times New Roman"/>
                          <a:ea typeface="Times New Roman"/>
                          <a:cs typeface="Times New Roman"/>
                          <a:sym typeface="Times New Roman"/>
                        </a:rPr>
                      </a:br>
                      <a:r>
                        <a:rPr b="1" lang="en" sz="1200">
                          <a:solidFill>
                            <a:schemeClr val="dk1"/>
                          </a:solidFill>
                          <a:latin typeface="Times New Roman"/>
                          <a:ea typeface="Times New Roman"/>
                          <a:cs typeface="Times New Roman"/>
                          <a:sym typeface="Times New Roman"/>
                        </a:rPr>
                        <a:t>Fees</a:t>
                      </a:r>
                      <a:endParaRPr b="1" sz="1200">
                        <a:solidFill>
                          <a:schemeClr val="dk1"/>
                        </a:solidFill>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b="1" lang="en" sz="1200">
                          <a:solidFill>
                            <a:schemeClr val="dk1"/>
                          </a:solidFill>
                          <a:latin typeface="Times New Roman"/>
                          <a:ea typeface="Times New Roman"/>
                          <a:cs typeface="Times New Roman"/>
                          <a:sym typeface="Times New Roman"/>
                        </a:rPr>
                        <a:t>Contingency Fees</a:t>
                      </a:r>
                      <a:endParaRPr sz="1100">
                        <a:solidFill>
                          <a:schemeClr val="dk1"/>
                        </a:solidFill>
                      </a:endParaRPr>
                    </a:p>
                  </a:txBody>
                  <a:tcPr marT="63500" marB="63500" marR="63500" marL="63500"/>
                </a:tc>
              </a:tr>
              <a:tr h="12700">
                <a:tc>
                  <a:txBody>
                    <a:bodyPr/>
                    <a:lstStyle/>
                    <a:p>
                      <a:pPr indent="0" lvl="0" marL="0" rtl="0" algn="l">
                        <a:lnSpc>
                          <a:spcPct val="125454"/>
                        </a:lnSpc>
                        <a:spcBef>
                          <a:spcPts val="0"/>
                        </a:spcBef>
                        <a:spcAft>
                          <a:spcPts val="0"/>
                        </a:spcAft>
                        <a:buNone/>
                      </a:pPr>
                      <a:r>
                        <a:rPr lang="en" sz="1000">
                          <a:solidFill>
                            <a:schemeClr val="dk1"/>
                          </a:solidFill>
                          <a:latin typeface="Times New Roman"/>
                          <a:ea typeface="Times New Roman"/>
                          <a:cs typeface="Times New Roman"/>
                          <a:sym typeface="Times New Roman"/>
                        </a:rPr>
                        <a:t>Principal Investigator</a:t>
                      </a:r>
                      <a:br>
                        <a:rPr lang="en" sz="1000">
                          <a:solidFill>
                            <a:schemeClr val="dk1"/>
                          </a:solidFill>
                          <a:latin typeface="Times New Roman"/>
                          <a:ea typeface="Times New Roman"/>
                          <a:cs typeface="Times New Roman"/>
                          <a:sym typeface="Times New Roman"/>
                        </a:rPr>
                      </a:br>
                      <a:r>
                        <a:rPr lang="en" sz="1000">
                          <a:solidFill>
                            <a:schemeClr val="dk1"/>
                          </a:solidFill>
                          <a:latin typeface="Times New Roman"/>
                          <a:ea typeface="Times New Roman"/>
                          <a:cs typeface="Times New Roman"/>
                          <a:sym typeface="Times New Roman"/>
                        </a:rPr>
                        <a:t>(PI)</a:t>
                      </a:r>
                      <a:endParaRPr sz="1000">
                        <a:solidFill>
                          <a:schemeClr val="dk1"/>
                        </a:solidFill>
                        <a:latin typeface="Times New Roman"/>
                        <a:ea typeface="Times New Roman"/>
                        <a:cs typeface="Times New Roman"/>
                        <a:sym typeface="Times New Roman"/>
                      </a:endParaRPr>
                    </a:p>
                    <a:p>
                      <a:pPr indent="0" lvl="0" marL="0" rtl="0" algn="l">
                        <a:lnSpc>
                          <a:spcPct val="125454"/>
                        </a:lnSpc>
                        <a:spcBef>
                          <a:spcPts val="800"/>
                        </a:spcBef>
                        <a:spcAft>
                          <a:spcPts val="0"/>
                        </a:spcAft>
                        <a:buNone/>
                      </a:pPr>
                      <a:r>
                        <a:t/>
                      </a:r>
                      <a:endParaRPr sz="1000">
                        <a:solidFill>
                          <a:schemeClr val="dk1"/>
                        </a:solidFill>
                        <a:latin typeface="Times New Roman"/>
                        <a:ea typeface="Times New Roman"/>
                        <a:cs typeface="Times New Roman"/>
                        <a:sym typeface="Times New Roman"/>
                      </a:endParaRPr>
                    </a:p>
                    <a:p>
                      <a:pPr indent="0" lvl="0" marL="0" rtl="0" algn="l">
                        <a:lnSpc>
                          <a:spcPct val="125454"/>
                        </a:lnSpc>
                        <a:spcBef>
                          <a:spcPts val="800"/>
                        </a:spcBef>
                        <a:spcAft>
                          <a:spcPts val="0"/>
                        </a:spcAft>
                        <a:buNone/>
                      </a:pPr>
                      <a:r>
                        <a:rPr lang="en" sz="1000">
                          <a:solidFill>
                            <a:schemeClr val="dk1"/>
                          </a:solidFill>
                          <a:latin typeface="Times New Roman"/>
                          <a:ea typeface="Times New Roman"/>
                          <a:cs typeface="Times New Roman"/>
                          <a:sym typeface="Times New Roman"/>
                        </a:rPr>
                        <a:t>Research Assistants</a:t>
                      </a:r>
                      <a:endParaRPr sz="1000">
                        <a:solidFill>
                          <a:schemeClr val="dk1"/>
                        </a:solidFill>
                        <a:latin typeface="Times New Roman"/>
                        <a:ea typeface="Times New Roman"/>
                        <a:cs typeface="Times New Roman"/>
                        <a:sym typeface="Times New Roman"/>
                      </a:endParaRPr>
                    </a:p>
                    <a:p>
                      <a:pPr indent="0" lvl="0" marL="0" rtl="0" algn="l">
                        <a:lnSpc>
                          <a:spcPct val="125454"/>
                        </a:lnSpc>
                        <a:spcBef>
                          <a:spcPts val="800"/>
                        </a:spcBef>
                        <a:spcAft>
                          <a:spcPts val="0"/>
                        </a:spcAft>
                        <a:buNone/>
                      </a:pPr>
                      <a:br>
                        <a:rPr lang="en" sz="1000">
                          <a:solidFill>
                            <a:schemeClr val="dk1"/>
                          </a:solidFill>
                          <a:latin typeface="Times New Roman"/>
                          <a:ea typeface="Times New Roman"/>
                          <a:cs typeface="Times New Roman"/>
                          <a:sym typeface="Times New Roman"/>
                        </a:rPr>
                      </a:br>
                      <a:r>
                        <a:rPr lang="en" sz="1000">
                          <a:solidFill>
                            <a:schemeClr val="dk1"/>
                          </a:solidFill>
                          <a:latin typeface="Times New Roman"/>
                          <a:ea typeface="Times New Roman"/>
                          <a:cs typeface="Times New Roman"/>
                          <a:sym typeface="Times New Roman"/>
                        </a:rPr>
                        <a:t>Postdoctoral Researchers</a:t>
                      </a:r>
                      <a:endParaRPr sz="1000">
                        <a:solidFill>
                          <a:schemeClr val="dk1"/>
                        </a:solidFill>
                        <a:latin typeface="Times New Roman"/>
                        <a:ea typeface="Times New Roman"/>
                        <a:cs typeface="Times New Roman"/>
                        <a:sym typeface="Times New Roman"/>
                      </a:endParaRPr>
                    </a:p>
                    <a:p>
                      <a:pPr indent="0" lvl="0" marL="0" rtl="0" algn="l">
                        <a:lnSpc>
                          <a:spcPct val="125454"/>
                        </a:lnSpc>
                        <a:spcBef>
                          <a:spcPts val="800"/>
                        </a:spcBef>
                        <a:spcAft>
                          <a:spcPts val="0"/>
                        </a:spcAft>
                        <a:buNone/>
                      </a:pPr>
                      <a:br>
                        <a:rPr lang="en" sz="1000">
                          <a:solidFill>
                            <a:schemeClr val="dk1"/>
                          </a:solidFill>
                          <a:latin typeface="Times New Roman"/>
                          <a:ea typeface="Times New Roman"/>
                          <a:cs typeface="Times New Roman"/>
                          <a:sym typeface="Times New Roman"/>
                        </a:rPr>
                      </a:br>
                      <a:r>
                        <a:rPr lang="en" sz="1000">
                          <a:solidFill>
                            <a:schemeClr val="dk1"/>
                          </a:solidFill>
                          <a:latin typeface="Times New Roman"/>
                          <a:ea typeface="Times New Roman"/>
                          <a:cs typeface="Times New Roman"/>
                          <a:sym typeface="Times New Roman"/>
                        </a:rPr>
                        <a:t>Technicians</a:t>
                      </a:r>
                      <a:endParaRPr sz="1000">
                        <a:solidFill>
                          <a:schemeClr val="dk1"/>
                        </a:solidFill>
                        <a:latin typeface="Times New Roman"/>
                        <a:ea typeface="Times New Roman"/>
                        <a:cs typeface="Times New Roman"/>
                        <a:sym typeface="Times New Roman"/>
                      </a:endParaRPr>
                    </a:p>
                    <a:p>
                      <a:pPr indent="0" lvl="0" marL="0" rtl="0" algn="l">
                        <a:lnSpc>
                          <a:spcPct val="125454"/>
                        </a:lnSpc>
                        <a:spcBef>
                          <a:spcPts val="800"/>
                        </a:spcBef>
                        <a:spcAft>
                          <a:spcPts val="800"/>
                        </a:spcAft>
                        <a:buNone/>
                      </a:pPr>
                      <a:r>
                        <a:rPr lang="en" sz="1000">
                          <a:solidFill>
                            <a:schemeClr val="dk1"/>
                          </a:solidFill>
                          <a:latin typeface="Times New Roman"/>
                          <a:ea typeface="Times New Roman"/>
                          <a:cs typeface="Times New Roman"/>
                          <a:sym typeface="Times New Roman"/>
                        </a:rPr>
                        <a:t>Administrative Staff</a:t>
                      </a:r>
                      <a:br>
                        <a:rPr lang="en" sz="1000">
                          <a:solidFill>
                            <a:schemeClr val="dk1"/>
                          </a:solidFill>
                          <a:latin typeface="Times New Roman"/>
                          <a:ea typeface="Times New Roman"/>
                          <a:cs typeface="Times New Roman"/>
                          <a:sym typeface="Times New Roman"/>
                        </a:rPr>
                      </a:br>
                      <a:endParaRPr sz="1000">
                        <a:solidFill>
                          <a:schemeClr val="dk1"/>
                        </a:solidFill>
                      </a:endParaRPr>
                    </a:p>
                  </a:txBody>
                  <a:tcPr marT="63500" marB="63500" marR="63500" marL="63500"/>
                </a:tc>
                <a:tc>
                  <a:txBody>
                    <a:bodyPr/>
                    <a:lstStyle/>
                    <a:p>
                      <a:pPr indent="0" lvl="0" marL="0" rtl="0" algn="l">
                        <a:lnSpc>
                          <a:spcPct val="125454"/>
                        </a:lnSpc>
                        <a:spcBef>
                          <a:spcPts val="0"/>
                        </a:spcBef>
                        <a:spcAft>
                          <a:spcPts val="0"/>
                        </a:spcAft>
                        <a:buNone/>
                      </a:pPr>
                      <a:r>
                        <a:rPr lang="en" sz="1000">
                          <a:solidFill>
                            <a:schemeClr val="dk1"/>
                          </a:solidFill>
                          <a:latin typeface="Times New Roman"/>
                          <a:ea typeface="Times New Roman"/>
                          <a:cs typeface="Times New Roman"/>
                          <a:sym typeface="Times New Roman"/>
                        </a:rPr>
                        <a:t>Laboratory Equipment</a:t>
                      </a:r>
                      <a:endParaRPr sz="1000">
                        <a:solidFill>
                          <a:schemeClr val="dk1"/>
                        </a:solidFill>
                        <a:latin typeface="Times New Roman"/>
                        <a:ea typeface="Times New Roman"/>
                        <a:cs typeface="Times New Roman"/>
                        <a:sym typeface="Times New Roman"/>
                      </a:endParaRPr>
                    </a:p>
                    <a:p>
                      <a:pPr indent="0" lvl="0" marL="0" rtl="0" algn="l">
                        <a:lnSpc>
                          <a:spcPct val="125454"/>
                        </a:lnSpc>
                        <a:spcBef>
                          <a:spcPts val="800"/>
                        </a:spcBef>
                        <a:spcAft>
                          <a:spcPts val="0"/>
                        </a:spcAft>
                        <a:buNone/>
                      </a:pPr>
                      <a:r>
                        <a:t/>
                      </a:r>
                      <a:endParaRPr sz="1000">
                        <a:solidFill>
                          <a:schemeClr val="dk1"/>
                        </a:solidFill>
                        <a:latin typeface="Times New Roman"/>
                        <a:ea typeface="Times New Roman"/>
                        <a:cs typeface="Times New Roman"/>
                        <a:sym typeface="Times New Roman"/>
                      </a:endParaRPr>
                    </a:p>
                    <a:p>
                      <a:pPr indent="0" lvl="0" marL="0" rtl="0" algn="l">
                        <a:lnSpc>
                          <a:spcPct val="125454"/>
                        </a:lnSpc>
                        <a:spcBef>
                          <a:spcPts val="800"/>
                        </a:spcBef>
                        <a:spcAft>
                          <a:spcPts val="800"/>
                        </a:spcAft>
                        <a:buNone/>
                      </a:pPr>
                      <a:br>
                        <a:rPr lang="en" sz="1000">
                          <a:solidFill>
                            <a:schemeClr val="dk1"/>
                          </a:solidFill>
                          <a:latin typeface="Times New Roman"/>
                          <a:ea typeface="Times New Roman"/>
                          <a:cs typeface="Times New Roman"/>
                          <a:sym typeface="Times New Roman"/>
                        </a:rPr>
                      </a:br>
                      <a:r>
                        <a:rPr lang="en" sz="1000">
                          <a:solidFill>
                            <a:schemeClr val="dk1"/>
                          </a:solidFill>
                          <a:latin typeface="Times New Roman"/>
                          <a:ea typeface="Times New Roman"/>
                          <a:cs typeface="Times New Roman"/>
                          <a:sym typeface="Times New Roman"/>
                        </a:rPr>
                        <a:t>Consumables and Reagents</a:t>
                      </a:r>
                      <a:endParaRPr sz="1000">
                        <a:solidFill>
                          <a:schemeClr val="dk1"/>
                        </a:solidFill>
                        <a:latin typeface="Times New Roman"/>
                        <a:ea typeface="Times New Roman"/>
                        <a:cs typeface="Times New Roman"/>
                        <a:sym typeface="Times New Roman"/>
                      </a:endParaRPr>
                    </a:p>
                  </a:txBody>
                  <a:tcPr marT="63500" marB="63500" marR="63500" marL="63500"/>
                </a:tc>
                <a:tc>
                  <a:txBody>
                    <a:bodyPr/>
                    <a:lstStyle/>
                    <a:p>
                      <a:pPr indent="0" lvl="0" marL="0" rtl="0" algn="l">
                        <a:lnSpc>
                          <a:spcPct val="115000"/>
                        </a:lnSpc>
                        <a:spcBef>
                          <a:spcPts val="0"/>
                        </a:spcBef>
                        <a:spcAft>
                          <a:spcPts val="0"/>
                        </a:spcAft>
                        <a:buNone/>
                      </a:pPr>
                      <a:r>
                        <a:rPr lang="en" sz="1000">
                          <a:solidFill>
                            <a:schemeClr val="dk1"/>
                          </a:solidFill>
                          <a:latin typeface="Times New Roman"/>
                          <a:ea typeface="Times New Roman"/>
                          <a:cs typeface="Times New Roman"/>
                          <a:sym typeface="Times New Roman"/>
                        </a:rPr>
                        <a:t>Humanized Mice</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000">
                          <a:solidFill>
                            <a:schemeClr val="dk1"/>
                          </a:solidFill>
                          <a:latin typeface="Times New Roman"/>
                          <a:ea typeface="Times New Roman"/>
                          <a:cs typeface="Times New Roman"/>
                          <a:sym typeface="Times New Roman"/>
                        </a:rPr>
                        <a:t>Maintenance of Animal Facilities</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000">
                          <a:solidFill>
                            <a:schemeClr val="dk1"/>
                          </a:solidFill>
                          <a:latin typeface="Times New Roman"/>
                          <a:ea typeface="Times New Roman"/>
                          <a:cs typeface="Times New Roman"/>
                          <a:sym typeface="Times New Roman"/>
                        </a:rPr>
                        <a:t>Veterinary Care and Monitoring</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Animal Feed and Bedding</a:t>
                      </a:r>
                      <a:endParaRPr sz="1000">
                        <a:solidFill>
                          <a:schemeClr val="dk1"/>
                        </a:solidFill>
                      </a:endParaRPr>
                    </a:p>
                  </a:txBody>
                  <a:tcPr marT="63500" marB="63500" marR="63500" marL="63500"/>
                </a:tc>
                <a:tc>
                  <a:txBody>
                    <a:bodyPr/>
                    <a:lstStyle/>
                    <a:p>
                      <a:pPr indent="0" lvl="0" marL="0" rtl="0" algn="l">
                        <a:lnSpc>
                          <a:spcPct val="115000"/>
                        </a:lnSpc>
                        <a:spcBef>
                          <a:spcPts val="0"/>
                        </a:spcBef>
                        <a:spcAft>
                          <a:spcPts val="0"/>
                        </a:spcAft>
                        <a:buNone/>
                      </a:pPr>
                      <a:r>
                        <a:rPr lang="en" sz="1000">
                          <a:solidFill>
                            <a:schemeClr val="dk1"/>
                          </a:solidFill>
                          <a:latin typeface="Times New Roman"/>
                          <a:ea typeface="Times New Roman"/>
                          <a:cs typeface="Times New Roman"/>
                          <a:sym typeface="Times New Roman"/>
                        </a:rPr>
                        <a:t>Attendance at Scientific Conferences</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Travel for Collaborative Meetings</a:t>
                      </a:r>
                      <a:endParaRPr sz="1000">
                        <a:solidFill>
                          <a:schemeClr val="dk1"/>
                        </a:solidFill>
                      </a:endParaRPr>
                    </a:p>
                  </a:txBody>
                  <a:tcPr marT="63500" marB="63500" marR="63500" marL="63500"/>
                </a:tc>
                <a:tc>
                  <a:txBody>
                    <a:bodyPr/>
                    <a:lstStyle/>
                    <a:p>
                      <a:pPr indent="0" lvl="0" marL="0" rtl="0" algn="l">
                        <a:lnSpc>
                          <a:spcPct val="115000"/>
                        </a:lnSpc>
                        <a:spcBef>
                          <a:spcPts val="0"/>
                        </a:spcBef>
                        <a:spcAft>
                          <a:spcPts val="0"/>
                        </a:spcAft>
                        <a:buNone/>
                      </a:pPr>
                      <a:r>
                        <a:rPr lang="en" sz="1000">
                          <a:solidFill>
                            <a:schemeClr val="dk1"/>
                          </a:solidFill>
                          <a:latin typeface="Times New Roman"/>
                          <a:ea typeface="Times New Roman"/>
                          <a:cs typeface="Times New Roman"/>
                          <a:sym typeface="Times New Roman"/>
                        </a:rPr>
                        <a:t>Open Access Publication Fees</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000">
                          <a:solidFill>
                            <a:schemeClr val="dk1"/>
                          </a:solidFill>
                          <a:latin typeface="Times New Roman"/>
                          <a:ea typeface="Times New Roman"/>
                          <a:cs typeface="Times New Roman"/>
                          <a:sym typeface="Times New Roman"/>
                        </a:rPr>
                        <a:t>($10,000 per year)</a:t>
                      </a:r>
                      <a:endParaRPr sz="1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solidFill>
                          <a:schemeClr val="dk1"/>
                        </a:solidFill>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Unforeseen Expenses</a:t>
                      </a:r>
                      <a:endParaRPr sz="1000">
                        <a:solidFill>
                          <a:schemeClr val="dk1"/>
                        </a:solidFill>
                      </a:endParaRPr>
                    </a:p>
                  </a:txBody>
                  <a:tcPr marT="63500" marB="63500" marR="63500" marL="63500"/>
                </a:tc>
              </a:tr>
              <a:tr h="12700">
                <a:tc>
                  <a:txBody>
                    <a:bodyPr/>
                    <a:lstStyle/>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$540,000</a:t>
                      </a:r>
                      <a:endParaRPr sz="1000">
                        <a:solidFill>
                          <a:schemeClr val="dk1"/>
                        </a:solidFill>
                      </a:endParaRPr>
                    </a:p>
                  </a:txBody>
                  <a:tcPr marT="63500" marB="63500" marR="63500" marL="63500"/>
                </a:tc>
                <a:tc>
                  <a:txBody>
                    <a:bodyPr/>
                    <a:lstStyle/>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$290,000</a:t>
                      </a:r>
                      <a:endParaRPr sz="1000">
                        <a:solidFill>
                          <a:schemeClr val="dk1"/>
                        </a:solidFill>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$145,000</a:t>
                      </a:r>
                      <a:endParaRPr sz="1000">
                        <a:solidFill>
                          <a:schemeClr val="dk1"/>
                        </a:solidFill>
                      </a:endParaRPr>
                    </a:p>
                  </a:txBody>
                  <a:tcPr marT="63500" marB="63500" marR="63500" marL="63500"/>
                </a:tc>
                <a:tc>
                  <a:txBody>
                    <a:bodyPr/>
                    <a:lstStyle/>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$70,000</a:t>
                      </a:r>
                      <a:endParaRPr sz="1000">
                        <a:solidFill>
                          <a:schemeClr val="dk1"/>
                        </a:solidFill>
                      </a:endParaRPr>
                    </a:p>
                  </a:txBody>
                  <a:tcPr marT="63500" marB="63500" marR="63500" marL="63500"/>
                </a:tc>
                <a:tc>
                  <a:txBody>
                    <a:bodyPr/>
                    <a:lstStyle/>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$30,000</a:t>
                      </a:r>
                      <a:endParaRPr sz="1000">
                        <a:solidFill>
                          <a:schemeClr val="dk1"/>
                        </a:solidFill>
                      </a:endParaRPr>
                    </a:p>
                  </a:txBody>
                  <a:tcPr marT="63500" marB="63500" marR="63500" marL="63500"/>
                </a:tc>
                <a:tc>
                  <a:txBody>
                    <a:bodyPr/>
                    <a:lstStyle/>
                    <a:p>
                      <a:pPr indent="0" lvl="0" marL="0" rtl="0" algn="l">
                        <a:spcBef>
                          <a:spcPts val="0"/>
                        </a:spcBef>
                        <a:spcAft>
                          <a:spcPts val="0"/>
                        </a:spcAft>
                        <a:buNone/>
                      </a:pPr>
                      <a:r>
                        <a:rPr lang="en" sz="1000">
                          <a:solidFill>
                            <a:schemeClr val="dk1"/>
                          </a:solidFill>
                          <a:latin typeface="Times New Roman"/>
                          <a:ea typeface="Times New Roman"/>
                          <a:cs typeface="Times New Roman"/>
                          <a:sym typeface="Times New Roman"/>
                        </a:rPr>
                        <a:t>$50,000</a:t>
                      </a:r>
                      <a:endParaRPr sz="1000">
                        <a:solidFill>
                          <a:schemeClr val="dk1"/>
                        </a:solidFill>
                      </a:endParaRPr>
                    </a:p>
                  </a:txBody>
                  <a:tcPr marT="63500" marB="63500" marR="63500" marL="63500"/>
                </a:tc>
              </a:tr>
            </a:tbl>
          </a:graphicData>
        </a:graphic>
      </p:graphicFrame>
      <p:sp>
        <p:nvSpPr>
          <p:cNvPr id="440" name="Google Shape;440;p51"/>
          <p:cNvSpPr txBox="1"/>
          <p:nvPr/>
        </p:nvSpPr>
        <p:spPr>
          <a:xfrm>
            <a:off x="351600" y="4625500"/>
            <a:ext cx="3000000" cy="369300"/>
          </a:xfrm>
          <a:prstGeom prst="rect">
            <a:avLst/>
          </a:prstGeom>
          <a:noFill/>
          <a:ln>
            <a:noFill/>
          </a:ln>
        </p:spPr>
        <p:txBody>
          <a:bodyPr anchorCtr="0" anchor="t" bIns="91425" lIns="91425" spcFirstLastPara="1" rIns="91425" wrap="square" tIns="91425">
            <a:spAutoFit/>
          </a:bodyPr>
          <a:lstStyle/>
          <a:p>
            <a:pPr indent="0" lvl="0" marL="0" rtl="0" algn="l">
              <a:lnSpc>
                <a:spcPct val="125454"/>
              </a:lnSpc>
              <a:spcBef>
                <a:spcPts val="0"/>
              </a:spcBef>
              <a:spcAft>
                <a:spcPts val="800"/>
              </a:spcAft>
              <a:buNone/>
            </a:pPr>
            <a:r>
              <a:rPr b="1" lang="en" sz="1200">
                <a:solidFill>
                  <a:schemeClr val="dk1"/>
                </a:solidFill>
                <a:latin typeface="Times New Roman"/>
                <a:ea typeface="Times New Roman"/>
                <a:cs typeface="Times New Roman"/>
                <a:sym typeface="Times New Roman"/>
              </a:rPr>
              <a:t>Grand Total Budget Proposal: $1,125,000</a:t>
            </a:r>
            <a:endParaRPr>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pic>
        <p:nvPicPr>
          <p:cNvPr id="445" name="Google Shape;445;p52"/>
          <p:cNvPicPr preferRelativeResize="0"/>
          <p:nvPr/>
        </p:nvPicPr>
        <p:blipFill>
          <a:blip r:embed="rId3">
            <a:alphaModFix/>
          </a:blip>
          <a:stretch>
            <a:fillRect/>
          </a:stretch>
        </p:blipFill>
        <p:spPr>
          <a:xfrm flipH="1" rot="-10387125">
            <a:off x="-587792" y="2975650"/>
            <a:ext cx="3536832" cy="2575649"/>
          </a:xfrm>
          <a:prstGeom prst="rect">
            <a:avLst/>
          </a:prstGeom>
          <a:noFill/>
          <a:ln>
            <a:noFill/>
          </a:ln>
        </p:spPr>
      </p:pic>
      <p:pic>
        <p:nvPicPr>
          <p:cNvPr id="446" name="Google Shape;446;p52"/>
          <p:cNvPicPr preferRelativeResize="0"/>
          <p:nvPr/>
        </p:nvPicPr>
        <p:blipFill>
          <a:blip r:embed="rId4">
            <a:alphaModFix/>
          </a:blip>
          <a:stretch>
            <a:fillRect/>
          </a:stretch>
        </p:blipFill>
        <p:spPr>
          <a:xfrm flipH="1" rot="10800000">
            <a:off x="6191225" y="-688724"/>
            <a:ext cx="3524173" cy="2545349"/>
          </a:xfrm>
          <a:prstGeom prst="rect">
            <a:avLst/>
          </a:prstGeom>
          <a:noFill/>
          <a:ln>
            <a:noFill/>
          </a:ln>
        </p:spPr>
      </p:pic>
      <p:pic>
        <p:nvPicPr>
          <p:cNvPr id="447" name="Google Shape;447;p52"/>
          <p:cNvPicPr preferRelativeResize="0"/>
          <p:nvPr/>
        </p:nvPicPr>
        <p:blipFill>
          <a:blip r:embed="rId5">
            <a:alphaModFix/>
          </a:blip>
          <a:stretch>
            <a:fillRect/>
          </a:stretch>
        </p:blipFill>
        <p:spPr>
          <a:xfrm flipH="1">
            <a:off x="-602054" y="-616129"/>
            <a:ext cx="2570132" cy="2400159"/>
          </a:xfrm>
          <a:prstGeom prst="rect">
            <a:avLst/>
          </a:prstGeom>
          <a:noFill/>
          <a:ln>
            <a:noFill/>
          </a:ln>
        </p:spPr>
      </p:pic>
      <p:pic>
        <p:nvPicPr>
          <p:cNvPr id="448" name="Google Shape;448;p52"/>
          <p:cNvPicPr preferRelativeResize="0"/>
          <p:nvPr/>
        </p:nvPicPr>
        <p:blipFill>
          <a:blip r:embed="rId5">
            <a:alphaModFix/>
          </a:blip>
          <a:stretch>
            <a:fillRect/>
          </a:stretch>
        </p:blipFill>
        <p:spPr>
          <a:xfrm rot="6498891">
            <a:off x="7493797" y="3063395"/>
            <a:ext cx="2570131" cy="2400159"/>
          </a:xfrm>
          <a:prstGeom prst="rect">
            <a:avLst/>
          </a:prstGeom>
          <a:noFill/>
          <a:ln>
            <a:noFill/>
          </a:ln>
        </p:spPr>
      </p:pic>
      <p:cxnSp>
        <p:nvCxnSpPr>
          <p:cNvPr id="449" name="Google Shape;449;p52"/>
          <p:cNvCxnSpPr/>
          <p:nvPr/>
        </p:nvCxnSpPr>
        <p:spPr>
          <a:xfrm>
            <a:off x="2168850" y="3172600"/>
            <a:ext cx="4806300" cy="0"/>
          </a:xfrm>
          <a:prstGeom prst="straightConnector1">
            <a:avLst/>
          </a:prstGeom>
          <a:noFill/>
          <a:ln cap="flat" cmpd="sng" w="9525">
            <a:solidFill>
              <a:schemeClr val="dk1"/>
            </a:solidFill>
            <a:prstDash val="solid"/>
            <a:round/>
            <a:headEnd len="med" w="med" type="none"/>
            <a:tailEnd len="med" w="med" type="none"/>
          </a:ln>
        </p:spPr>
      </p:cxnSp>
      <p:sp>
        <p:nvSpPr>
          <p:cNvPr id="450" name="Google Shape;450;p52"/>
          <p:cNvSpPr txBox="1"/>
          <p:nvPr>
            <p:ph type="title"/>
          </p:nvPr>
        </p:nvSpPr>
        <p:spPr>
          <a:xfrm>
            <a:off x="1765300" y="2040225"/>
            <a:ext cx="56133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300"/>
              <a:t>Discussion &amp; Challenges</a:t>
            </a:r>
            <a:endParaRPr sz="3300"/>
          </a:p>
        </p:txBody>
      </p:sp>
      <p:sp>
        <p:nvSpPr>
          <p:cNvPr id="451" name="Google Shape;451;p52"/>
          <p:cNvSpPr txBox="1"/>
          <p:nvPr>
            <p:ph idx="2" type="title"/>
          </p:nvPr>
        </p:nvSpPr>
        <p:spPr>
          <a:xfrm>
            <a:off x="3745950" y="1225800"/>
            <a:ext cx="16521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07</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457" name="Google Shape;457;p53"/>
          <p:cNvSpPr txBox="1"/>
          <p:nvPr>
            <p:ph idx="2" type="subTitle"/>
          </p:nvPr>
        </p:nvSpPr>
        <p:spPr>
          <a:xfrm>
            <a:off x="805025" y="1075750"/>
            <a:ext cx="8128800" cy="4110300"/>
          </a:xfrm>
          <a:prstGeom prst="rect">
            <a:avLst/>
          </a:prstGeom>
        </p:spPr>
        <p:txBody>
          <a:bodyPr anchorCtr="0" anchor="t" bIns="91425" lIns="91425" spcFirstLastPara="1" rIns="91425" wrap="square" tIns="91425">
            <a:noAutofit/>
          </a:bodyPr>
          <a:lstStyle/>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Research into new treatments for SLE is necessary due to limited therapeutic options .</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Novel therapeutics may improve knowledge of SLE pathways and provide additional treatment options</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Inhibiting PP5 may reduce the levels of SLE gene expression, offering a potential therapeutic option.</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Investigating PP5 inhibitors on SLE CD4+ CD28- T cells is supported by prior research.</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Activation of PP5 deactivates the ERK pathway, which raises DNA methylation and decreases Dnmt1 levels, which in turn increases the expression of the SLE gene.</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Further investigation into PP5 inhibitors may clarify their therapeutic potential for the management of SLE (Patel et al., 2016).</a:t>
            </a:r>
            <a:endParaRPr>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463" name="Google Shape;463;p54"/>
          <p:cNvSpPr txBox="1"/>
          <p:nvPr>
            <p:ph idx="2" type="subTitle"/>
          </p:nvPr>
        </p:nvSpPr>
        <p:spPr>
          <a:xfrm>
            <a:off x="673950" y="1153700"/>
            <a:ext cx="8089800" cy="4032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Scheduling meetings in a remote learning environment when schedules and responsibilities differ.</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Experience gave me insightful knowledge about adjusting to remote work settings.</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The use of formatting guidelines made things more complicated.</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Meeting submission requirements required close attention to detail and tool proficiency.</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The significance of being meticulous and having skill with formatting tools in order to finish projects successfully.</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317500" lvl="0" marL="457200" rtl="0" algn="l">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An invaluable opportunity to gain experience managing obstacles and detours while finishing a project.</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5"/>
          <p:cNvSpPr txBox="1"/>
          <p:nvPr>
            <p:ph type="title"/>
          </p:nvPr>
        </p:nvSpPr>
        <p:spPr>
          <a:xfrm>
            <a:off x="720000" y="4049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469" name="Google Shape;469;p55"/>
          <p:cNvSpPr txBox="1"/>
          <p:nvPr>
            <p:ph idx="2" type="subTitle"/>
          </p:nvPr>
        </p:nvSpPr>
        <p:spPr>
          <a:xfrm>
            <a:off x="665975" y="977675"/>
            <a:ext cx="7994400" cy="38775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000">
                <a:latin typeface="Times New Roman"/>
                <a:ea typeface="Times New Roman"/>
                <a:cs typeface="Times New Roman"/>
                <a:sym typeface="Times New Roman"/>
              </a:rPr>
              <a:t>Chiswick, E. L., Duffy, E., Japp, B., &amp; Remick, D. G. (2011b). Detection and quantification of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rPr lang="en" sz="1000">
                <a:latin typeface="Times New Roman"/>
                <a:ea typeface="Times New Roman"/>
                <a:cs typeface="Times New Roman"/>
                <a:sym typeface="Times New Roman"/>
              </a:rPr>
              <a:t>cytokines and other biomarkers. In Methods in molecular biology (pp. 15–30). </a:t>
            </a:r>
            <a:r>
              <a:rPr lang="en" sz="1000" u="sng">
                <a:latin typeface="Times New Roman"/>
                <a:ea typeface="Times New Roman"/>
                <a:cs typeface="Times New Roman"/>
                <a:sym typeface="Times New Roman"/>
                <a:hlinkClick r:id="rId3"/>
              </a:rPr>
              <a:t>https://doi.org/10.1007/978-1-61779-527-5_2</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000">
                <a:latin typeface="Times New Roman"/>
                <a:ea typeface="Times New Roman"/>
                <a:cs typeface="Times New Roman"/>
                <a:sym typeface="Times New Roman"/>
              </a:rPr>
              <a:t>Patel, D., Gorelik, G., &amp; Richardson, B. (2016). Protein phosphatase 5 contributes to the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rPr lang="en" sz="1000">
                <a:latin typeface="Times New Roman"/>
                <a:ea typeface="Times New Roman"/>
                <a:cs typeface="Times New Roman"/>
                <a:sym typeface="Times New Roman"/>
              </a:rPr>
              <a:t>overexpression of epigenetically regulated T-lymphocyte genes in patients with lupus. Lupus: Open Access, 01(03). </a:t>
            </a:r>
            <a:r>
              <a:rPr lang="en" sz="1000" u="sng">
                <a:latin typeface="Times New Roman"/>
                <a:ea typeface="Times New Roman"/>
                <a:cs typeface="Times New Roman"/>
                <a:sym typeface="Times New Roman"/>
                <a:hlinkClick r:id="rId4"/>
              </a:rPr>
              <a:t>https://doi.org/10.35248/2684-1630.16.1.120</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000">
                <a:latin typeface="Times New Roman"/>
                <a:ea typeface="Times New Roman"/>
                <a:cs typeface="Times New Roman"/>
                <a:sym typeface="Times New Roman"/>
              </a:rPr>
              <a:t>Wang, T., Wei, L., Meng, S., Song, W., Chen, Y., Li, H., Zhao, Q., Jiang, Z., Liu, D., Ren, H., &amp;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rPr lang="en" sz="1000">
                <a:latin typeface="Times New Roman"/>
                <a:ea typeface="Times New Roman"/>
                <a:cs typeface="Times New Roman"/>
                <a:sym typeface="Times New Roman"/>
              </a:rPr>
              <a:t>Hong, X. (2023). Coordinated priming of NKG2D pathway by IL-15 enhanced functional properties of cytotoxic CD4+CD28− T cells expanded in systemic lupus erythematosus. Inflammation, 46(5), 1587–1601. </a:t>
            </a:r>
            <a:r>
              <a:rPr lang="en" sz="1000" u="sng">
                <a:latin typeface="Times New Roman"/>
                <a:ea typeface="Times New Roman"/>
                <a:cs typeface="Times New Roman"/>
                <a:sym typeface="Times New Roman"/>
                <a:hlinkClick r:id="rId5"/>
              </a:rPr>
              <a:t>https://doi.org/10.1007/s10753-023-01860-z</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000">
                <a:latin typeface="Times New Roman"/>
                <a:ea typeface="Times New Roman"/>
                <a:cs typeface="Times New Roman"/>
                <a:sym typeface="Times New Roman"/>
              </a:rPr>
              <a:t>Chen, J., Liao, S., Zhou, H., Yang, L., Guo, F., Chen, S., Li, A., Pan, Q., Yang, C., Liu, H., &amp;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rPr lang="en" sz="1000">
                <a:latin typeface="Times New Roman"/>
                <a:ea typeface="Times New Roman"/>
                <a:cs typeface="Times New Roman"/>
                <a:sym typeface="Times New Roman"/>
              </a:rPr>
              <a:t>Pan, Q. (2022). Humanized mouse models of Systemic lupus erythematosus: opportunities and challenges. Frontiers in Immunology, 12. </a:t>
            </a:r>
            <a:r>
              <a:rPr lang="en" sz="1000" u="sng">
                <a:latin typeface="Times New Roman"/>
                <a:ea typeface="Times New Roman"/>
                <a:cs typeface="Times New Roman"/>
                <a:sym typeface="Times New Roman"/>
                <a:hlinkClick r:id="rId6"/>
              </a:rPr>
              <a:t>https://doi.org/10.3389/fimmu.2021.816956</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56"/>
          <p:cNvSpPr txBox="1"/>
          <p:nvPr>
            <p:ph idx="2" type="subTitle"/>
          </p:nvPr>
        </p:nvSpPr>
        <p:spPr>
          <a:xfrm>
            <a:off x="609275" y="644700"/>
            <a:ext cx="8338800" cy="43359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000">
                <a:latin typeface="Times New Roman"/>
                <a:ea typeface="Times New Roman"/>
                <a:cs typeface="Times New Roman"/>
                <a:sym typeface="Times New Roman"/>
              </a:rPr>
              <a:t>Mok, C. C., &amp; Lau, C. S. (2003). Pathogenesis of systemic lupus erythematosus. Journal of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rPr lang="en" sz="1000">
                <a:latin typeface="Times New Roman"/>
                <a:ea typeface="Times New Roman"/>
                <a:cs typeface="Times New Roman"/>
                <a:sym typeface="Times New Roman"/>
              </a:rPr>
              <a:t>Clinical Pathology, 56(7), 481–490. </a:t>
            </a:r>
            <a:r>
              <a:rPr lang="en" sz="1000" u="sng">
                <a:latin typeface="Times New Roman"/>
                <a:ea typeface="Times New Roman"/>
                <a:cs typeface="Times New Roman"/>
                <a:sym typeface="Times New Roman"/>
                <a:hlinkClick r:id="rId3"/>
              </a:rPr>
              <a:t>https://doi.org/10.1136/jcp.56.7.481</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000">
                <a:latin typeface="Times New Roman"/>
                <a:ea typeface="Times New Roman"/>
                <a:cs typeface="Times New Roman"/>
                <a:sym typeface="Times New Roman"/>
              </a:rPr>
              <a:t>Borchers, A. T., Naguwa, S. M., Shoenfeld, Y., &amp; Gershwin, M. E. (2010). The geoepidemiology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rPr lang="en" sz="1000">
                <a:latin typeface="Times New Roman"/>
                <a:ea typeface="Times New Roman"/>
                <a:cs typeface="Times New Roman"/>
                <a:sym typeface="Times New Roman"/>
              </a:rPr>
              <a:t>of systemic lupus erythematosus. Autoimmunity Reviews, 9(5), A277–A287. </a:t>
            </a:r>
            <a:r>
              <a:rPr lang="en" sz="1000" u="sng">
                <a:latin typeface="Times New Roman"/>
                <a:ea typeface="Times New Roman"/>
                <a:cs typeface="Times New Roman"/>
                <a:sym typeface="Times New Roman"/>
                <a:hlinkClick r:id="rId4"/>
              </a:rPr>
              <a:t>https://doi.org/10.1016/j.autrev.2009.12.008</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000">
                <a:latin typeface="Times New Roman"/>
                <a:ea typeface="Times New Roman"/>
                <a:cs typeface="Times New Roman"/>
                <a:sym typeface="Times New Roman"/>
              </a:rPr>
              <a:t>Gorelik, G., &amp; Richardson, B. C. (2010). Key role of ERK pathway signaling in lupus.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rPr lang="en" sz="1000">
                <a:latin typeface="Times New Roman"/>
                <a:ea typeface="Times New Roman"/>
                <a:cs typeface="Times New Roman"/>
                <a:sym typeface="Times New Roman"/>
              </a:rPr>
              <a:t>Autoimmunity. </a:t>
            </a:r>
            <a:r>
              <a:rPr lang="en" sz="1000" u="sng">
                <a:latin typeface="Times New Roman"/>
                <a:ea typeface="Times New Roman"/>
                <a:cs typeface="Times New Roman"/>
                <a:sym typeface="Times New Roman"/>
                <a:hlinkClick r:id="rId5"/>
              </a:rPr>
              <a:t>https://doi.org/10.3109/08916930903374832</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0" lvl="0" marL="0" rtl="0" algn="l">
              <a:lnSpc>
                <a:spcPct val="200000"/>
              </a:lnSpc>
              <a:spcBef>
                <a:spcPts val="0"/>
              </a:spcBef>
              <a:spcAft>
                <a:spcPts val="0"/>
              </a:spcAft>
              <a:buNone/>
            </a:pPr>
            <a:r>
              <a:rPr lang="en" sz="1000">
                <a:latin typeface="Times New Roman"/>
                <a:ea typeface="Times New Roman"/>
                <a:cs typeface="Times New Roman"/>
                <a:sym typeface="Times New Roman"/>
              </a:rPr>
              <a:t>Piga, M., &amp; Arnaud, L. (2021). The main challenges in systemic lupus erythematosus: Where do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rPr lang="en" sz="1000">
                <a:latin typeface="Times New Roman"/>
                <a:ea typeface="Times New Roman"/>
                <a:cs typeface="Times New Roman"/>
                <a:sym typeface="Times New Roman"/>
              </a:rPr>
              <a:t>we stand? Journal of Clinical Medicine, 10(2), 243. </a:t>
            </a:r>
            <a:r>
              <a:rPr lang="en" sz="1000" u="sng">
                <a:latin typeface="Times New Roman"/>
                <a:ea typeface="Times New Roman"/>
                <a:cs typeface="Times New Roman"/>
                <a:sym typeface="Times New Roman"/>
                <a:hlinkClick r:id="rId6"/>
              </a:rPr>
              <a:t>https://doi.org/10.3390/jcm10020243</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t/>
            </a:r>
            <a:endParaRPr sz="1000">
              <a:latin typeface="Times New Roman"/>
              <a:ea typeface="Times New Roman"/>
              <a:cs typeface="Times New Roman"/>
              <a:sym typeface="Times New Roman"/>
            </a:endParaRPr>
          </a:p>
          <a:p>
            <a:pPr indent="0" lvl="0" marL="457200" rtl="0" algn="l">
              <a:lnSpc>
                <a:spcPct val="200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sz="10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57"/>
          <p:cNvSpPr txBox="1"/>
          <p:nvPr>
            <p:ph type="title"/>
          </p:nvPr>
        </p:nvSpPr>
        <p:spPr>
          <a:xfrm>
            <a:off x="720000" y="445025"/>
            <a:ext cx="7704000" cy="441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7200"/>
          </a:p>
          <a:p>
            <a:pPr indent="0" lvl="0" marL="0" rtl="0" algn="ctr">
              <a:spcBef>
                <a:spcPts val="0"/>
              </a:spcBef>
              <a:spcAft>
                <a:spcPts val="0"/>
              </a:spcAft>
              <a:buNone/>
            </a:pPr>
            <a:r>
              <a:rPr lang="en" sz="7200"/>
              <a:t>THANK </a:t>
            </a:r>
            <a:br>
              <a:rPr lang="en" sz="7200"/>
            </a:br>
            <a:r>
              <a:rPr lang="en" sz="7200"/>
              <a:t>YOU </a:t>
            </a:r>
            <a:endParaRPr sz="7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latin typeface="Bai Jamjuree"/>
                <a:ea typeface="Bai Jamjuree"/>
                <a:cs typeface="Bai Jamjuree"/>
                <a:sym typeface="Bai Jamjuree"/>
              </a:rPr>
              <a:t>Abstract</a:t>
            </a:r>
            <a:endParaRPr b="1">
              <a:latin typeface="Bai Jamjuree"/>
              <a:ea typeface="Bai Jamjuree"/>
              <a:cs typeface="Bai Jamjuree"/>
              <a:sym typeface="Bai Jamjuree"/>
            </a:endParaRPr>
          </a:p>
          <a:p>
            <a:pPr indent="0" lvl="0" marL="0" rtl="0" algn="l">
              <a:spcBef>
                <a:spcPts val="0"/>
              </a:spcBef>
              <a:spcAft>
                <a:spcPts val="0"/>
              </a:spcAft>
              <a:buNone/>
            </a:pPr>
            <a:r>
              <a:t/>
            </a:r>
            <a:endParaRPr b="1">
              <a:latin typeface="Assistant"/>
              <a:ea typeface="Assistant"/>
              <a:cs typeface="Assistant"/>
              <a:sym typeface="Assistant"/>
            </a:endParaRPr>
          </a:p>
        </p:txBody>
      </p:sp>
      <p:sp>
        <p:nvSpPr>
          <p:cNvPr id="233" name="Google Shape;233;p25"/>
          <p:cNvSpPr txBox="1"/>
          <p:nvPr/>
        </p:nvSpPr>
        <p:spPr>
          <a:xfrm>
            <a:off x="396750" y="1055625"/>
            <a:ext cx="4753800" cy="3840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accent1"/>
              </a:buClr>
              <a:buSzPts val="1400"/>
              <a:buFont typeface="Times New Roman"/>
              <a:buChar char="●"/>
            </a:pPr>
            <a:r>
              <a:rPr lang="en">
                <a:solidFill>
                  <a:schemeClr val="dk1"/>
                </a:solidFill>
                <a:latin typeface="Times New Roman"/>
                <a:ea typeface="Times New Roman"/>
                <a:cs typeface="Times New Roman"/>
                <a:sym typeface="Times New Roman"/>
              </a:rPr>
              <a:t>Investigating PP5 inhibition in SLE pathogenesis and therapy due to disease complexity and therapy limitations (Chiswick et al., 2011; Patel et al., 2016).</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solidFill>
                  <a:schemeClr val="dk1"/>
                </a:solidFill>
                <a:latin typeface="Times New Roman"/>
                <a:ea typeface="Times New Roman"/>
                <a:cs typeface="Times New Roman"/>
                <a:sym typeface="Times New Roman"/>
              </a:rPr>
              <a:t>Recognizing how PP5 affects the ERK pathway and gene regulation in SLE-affected CD4+ CD28- T cells (Chiswick et al., 2011; Patel et al., 2016).</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solidFill>
                  <a:schemeClr val="dk1"/>
                </a:solidFill>
                <a:latin typeface="Times New Roman"/>
                <a:ea typeface="Times New Roman"/>
                <a:cs typeface="Times New Roman"/>
                <a:sym typeface="Times New Roman"/>
              </a:rPr>
              <a:t> Implementing a range of PP5 inhibitors and in vitro and in vivo models for a thorough examination (Chiswick et al., 2011; Patel et al., 2016; Wang et al., 2023).</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solidFill>
                  <a:schemeClr val="dk1"/>
                </a:solidFill>
                <a:latin typeface="Times New Roman"/>
                <a:ea typeface="Times New Roman"/>
                <a:cs typeface="Times New Roman"/>
                <a:sym typeface="Times New Roman"/>
              </a:rPr>
              <a:t> Making use of techniques such as phosphatase activity tests, RT-PCR, cell separation, and culture (Patel et al., 2016; Wang et al., 2023).</a:t>
            </a:r>
            <a:endParaRPr>
              <a:solidFill>
                <a:schemeClr val="dk1"/>
              </a:solidFill>
              <a:latin typeface="Times New Roman"/>
              <a:ea typeface="Times New Roman"/>
              <a:cs typeface="Times New Roman"/>
              <a:sym typeface="Times New Roman"/>
            </a:endParaRPr>
          </a:p>
          <a:p>
            <a:pPr indent="0" lvl="0" marL="0" rtl="0" algn="l">
              <a:lnSpc>
                <a:spcPct val="115000"/>
              </a:lnSpc>
              <a:spcBef>
                <a:spcPts val="8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125454"/>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457200" rtl="0" algn="l">
              <a:spcBef>
                <a:spcPts val="800"/>
              </a:spcBef>
              <a:spcAft>
                <a:spcPts val="0"/>
              </a:spcAft>
              <a:buNone/>
            </a:pPr>
            <a:r>
              <a:t/>
            </a:r>
            <a:endParaRPr>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pic>
        <p:nvPicPr>
          <p:cNvPr id="234" name="Google Shape;234;p25"/>
          <p:cNvPicPr preferRelativeResize="0"/>
          <p:nvPr/>
        </p:nvPicPr>
        <p:blipFill>
          <a:blip r:embed="rId3">
            <a:alphaModFix/>
          </a:blip>
          <a:stretch>
            <a:fillRect/>
          </a:stretch>
        </p:blipFill>
        <p:spPr>
          <a:xfrm>
            <a:off x="5419800" y="695450"/>
            <a:ext cx="3620301" cy="4200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6"/>
          <p:cNvSpPr txBox="1"/>
          <p:nvPr>
            <p:ph idx="2" type="subTitle"/>
          </p:nvPr>
        </p:nvSpPr>
        <p:spPr>
          <a:xfrm>
            <a:off x="757350" y="1075725"/>
            <a:ext cx="7629300" cy="4337100"/>
          </a:xfrm>
          <a:prstGeom prst="rect">
            <a:avLst/>
          </a:prstGeom>
        </p:spPr>
        <p:txBody>
          <a:bodyPr anchorCtr="0" anchor="t" bIns="91425" lIns="91425" spcFirstLastPara="1" rIns="91425" wrap="square" tIns="91425">
            <a:noAutofit/>
          </a:bodyPr>
          <a:lstStyle/>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Using flow cytometry and ELISA assays to measure SLE gene expression and cytokine secretion (Chiswick et al., 2011; Patel et al., 2016; Preglej et al., 2023).</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With PP5 inhibition, expect decreased SLE gene expression, lower PP5, and higher Dnmt1 (Chiswick et al., 2011; Patel et al., 2016).</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Handling limitations like animal model complexity and assay accuracy (Chen et al., 2022; Patel et al., 2016).</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 Stressing the importance of comprehending molecular mechanisms for the development of targeted therapies and better patient outcomes (Chen et al., 2022; Patel et al., 2016).</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Introduction/Background</a:t>
            </a:r>
            <a:endParaRPr/>
          </a:p>
        </p:txBody>
      </p:sp>
      <p:sp>
        <p:nvSpPr>
          <p:cNvPr id="245" name="Google Shape;245;p27"/>
          <p:cNvSpPr txBox="1"/>
          <p:nvPr>
            <p:ph idx="2" type="subTitle"/>
          </p:nvPr>
        </p:nvSpPr>
        <p:spPr>
          <a:xfrm>
            <a:off x="467600" y="1017725"/>
            <a:ext cx="5228400" cy="4125900"/>
          </a:xfrm>
          <a:prstGeom prst="rect">
            <a:avLst/>
          </a:prstGeom>
        </p:spPr>
        <p:txBody>
          <a:bodyPr anchorCtr="0" anchor="t" bIns="91425" lIns="91425" spcFirstLastPara="1" rIns="91425" wrap="square" tIns="91425">
            <a:noAutofit/>
          </a:bodyPr>
          <a:lstStyle/>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Women are more likely than men to have Systemic Lupus Erythematosus (SLE), a common autoimmune disease that primarily affects women of childbearing age (6–10:1)  </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SLE is influenced by both genetic and environmental factors; environmental triggers frequently cause the disease to begin (Mok &amp; Lau, 2003).</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SLE affects many different organs, but the central nervous system and kidneys are especially vulnerable (Borchers et al., 2010).</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The hallmarks of SLE include immunological complex deposition, particularly in the kidneys, and autoantibodies directed against nuclear antigens.</a:t>
            </a:r>
            <a:endParaRPr>
              <a:latin typeface="Times New Roman"/>
              <a:ea typeface="Times New Roman"/>
              <a:cs typeface="Times New Roman"/>
              <a:sym typeface="Times New Roman"/>
            </a:endParaRPr>
          </a:p>
          <a:p>
            <a:pPr indent="0" lvl="0" marL="457200" rtl="0" algn="l">
              <a:spcBef>
                <a:spcPts val="800"/>
              </a:spcBef>
              <a:spcAft>
                <a:spcPts val="0"/>
              </a:spcAft>
              <a:buNone/>
            </a:pPr>
            <a:r>
              <a:t/>
            </a:r>
            <a:endParaRPr>
              <a:latin typeface="Times New Roman"/>
              <a:ea typeface="Times New Roman"/>
              <a:cs typeface="Times New Roman"/>
              <a:sym typeface="Times New Roman"/>
            </a:endParaRPr>
          </a:p>
        </p:txBody>
      </p:sp>
      <p:pic>
        <p:nvPicPr>
          <p:cNvPr id="246" name="Google Shape;246;p27"/>
          <p:cNvPicPr preferRelativeResize="0"/>
          <p:nvPr/>
        </p:nvPicPr>
        <p:blipFill>
          <a:blip r:embed="rId3">
            <a:alphaModFix/>
          </a:blip>
          <a:stretch>
            <a:fillRect/>
          </a:stretch>
        </p:blipFill>
        <p:spPr>
          <a:xfrm>
            <a:off x="5618175" y="840475"/>
            <a:ext cx="3294400" cy="4125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8"/>
          <p:cNvSpPr txBox="1"/>
          <p:nvPr>
            <p:ph idx="1" type="subTitle"/>
          </p:nvPr>
        </p:nvSpPr>
        <p:spPr>
          <a:xfrm>
            <a:off x="687225" y="637625"/>
            <a:ext cx="8083800" cy="4385400"/>
          </a:xfrm>
          <a:prstGeom prst="rect">
            <a:avLst/>
          </a:prstGeom>
        </p:spPr>
        <p:txBody>
          <a:bodyPr anchorCtr="0" anchor="t" bIns="91425" lIns="91425" spcFirstLastPara="1" rIns="91425" wrap="square" tIns="91425">
            <a:noAutofit/>
          </a:bodyPr>
          <a:lstStyle/>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DNA hypomethylation in CD4+ T cells and impaired ERK pathway signaling are factors in the pathogenesis of SLE (Gorelik &amp; Richardson, 2010).</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The need for individualized approaches to diagnosis and treatment is highlighted by the way that ethnic disparities worsen the outcomes of SLE (Piga &amp; Arnaud, 2021).</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The heterogeneity of the disease and the lack of validated biomarkers present challenges for novel therapies in clinical trials. By focusing on particular genetic and environmental factors, personalized medicine shows promise in treating the symptoms of SLE.</a:t>
            </a:r>
            <a:br>
              <a:rPr lang="en">
                <a:latin typeface="Times New Roman"/>
                <a:ea typeface="Times New Roman"/>
                <a:cs typeface="Times New Roman"/>
                <a:sym typeface="Times New Roman"/>
              </a:rPr>
            </a:br>
            <a:endParaRPr>
              <a:latin typeface="Times New Roman"/>
              <a:ea typeface="Times New Roman"/>
              <a:cs typeface="Times New Roman"/>
              <a:sym typeface="Times New Roman"/>
            </a:endParaRPr>
          </a:p>
          <a:p>
            <a:pPr indent="-317500" lvl="0" marL="457200" rtl="0" algn="l">
              <a:lnSpc>
                <a:spcPct val="125454"/>
              </a:lnSpc>
              <a:spcBef>
                <a:spcPts val="0"/>
              </a:spcBef>
              <a:spcAft>
                <a:spcPts val="0"/>
              </a:spcAft>
              <a:buClr>
                <a:schemeClr val="accent1"/>
              </a:buClr>
              <a:buSzPts val="1400"/>
              <a:buFont typeface="Times New Roman"/>
              <a:buChar char="●"/>
            </a:pPr>
            <a:r>
              <a:rPr lang="en">
                <a:latin typeface="Times New Roman"/>
                <a:ea typeface="Times New Roman"/>
                <a:cs typeface="Times New Roman"/>
                <a:sym typeface="Times New Roman"/>
              </a:rPr>
              <a:t>To enhance the management of SLE, an interdisciplinary approach is required, with a focus on therapy development, addressing ethnic disparities, and improving diagnostic techniques (Piga &amp; Arnaud, 2021).</a:t>
            </a:r>
            <a:endParaRPr>
              <a:latin typeface="Times New Roman"/>
              <a:ea typeface="Times New Roman"/>
              <a:cs typeface="Times New Roman"/>
              <a:sym typeface="Times New Roman"/>
            </a:endParaRPr>
          </a:p>
          <a:p>
            <a:pPr indent="0" lvl="0" marL="457200" rtl="0" algn="l">
              <a:spcBef>
                <a:spcPts val="80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29"/>
          <p:cNvPicPr preferRelativeResize="0"/>
          <p:nvPr/>
        </p:nvPicPr>
        <p:blipFill>
          <a:blip r:embed="rId3">
            <a:alphaModFix/>
          </a:blip>
          <a:stretch>
            <a:fillRect/>
          </a:stretch>
        </p:blipFill>
        <p:spPr>
          <a:xfrm flipH="1" rot="-10387125">
            <a:off x="-587792" y="2975650"/>
            <a:ext cx="3536832" cy="2575649"/>
          </a:xfrm>
          <a:prstGeom prst="rect">
            <a:avLst/>
          </a:prstGeom>
          <a:noFill/>
          <a:ln>
            <a:noFill/>
          </a:ln>
        </p:spPr>
      </p:pic>
      <p:pic>
        <p:nvPicPr>
          <p:cNvPr id="257" name="Google Shape;257;p29"/>
          <p:cNvPicPr preferRelativeResize="0"/>
          <p:nvPr/>
        </p:nvPicPr>
        <p:blipFill>
          <a:blip r:embed="rId4">
            <a:alphaModFix/>
          </a:blip>
          <a:stretch>
            <a:fillRect/>
          </a:stretch>
        </p:blipFill>
        <p:spPr>
          <a:xfrm flipH="1" rot="10800000">
            <a:off x="6191225" y="-688724"/>
            <a:ext cx="3524173" cy="2545349"/>
          </a:xfrm>
          <a:prstGeom prst="rect">
            <a:avLst/>
          </a:prstGeom>
          <a:noFill/>
          <a:ln>
            <a:noFill/>
          </a:ln>
        </p:spPr>
      </p:pic>
      <p:pic>
        <p:nvPicPr>
          <p:cNvPr id="258" name="Google Shape;258;p29"/>
          <p:cNvPicPr preferRelativeResize="0"/>
          <p:nvPr/>
        </p:nvPicPr>
        <p:blipFill>
          <a:blip r:embed="rId5">
            <a:alphaModFix/>
          </a:blip>
          <a:stretch>
            <a:fillRect/>
          </a:stretch>
        </p:blipFill>
        <p:spPr>
          <a:xfrm flipH="1">
            <a:off x="-602054" y="-616129"/>
            <a:ext cx="2570132" cy="2400159"/>
          </a:xfrm>
          <a:prstGeom prst="rect">
            <a:avLst/>
          </a:prstGeom>
          <a:noFill/>
          <a:ln>
            <a:noFill/>
          </a:ln>
        </p:spPr>
      </p:pic>
      <p:pic>
        <p:nvPicPr>
          <p:cNvPr id="259" name="Google Shape;259;p29"/>
          <p:cNvPicPr preferRelativeResize="0"/>
          <p:nvPr/>
        </p:nvPicPr>
        <p:blipFill>
          <a:blip r:embed="rId5">
            <a:alphaModFix/>
          </a:blip>
          <a:stretch>
            <a:fillRect/>
          </a:stretch>
        </p:blipFill>
        <p:spPr>
          <a:xfrm rot="6498891">
            <a:off x="7493797" y="3063395"/>
            <a:ext cx="2570131" cy="2400159"/>
          </a:xfrm>
          <a:prstGeom prst="rect">
            <a:avLst/>
          </a:prstGeom>
          <a:noFill/>
          <a:ln>
            <a:noFill/>
          </a:ln>
        </p:spPr>
      </p:pic>
      <p:cxnSp>
        <p:nvCxnSpPr>
          <p:cNvPr id="260" name="Google Shape;260;p29"/>
          <p:cNvCxnSpPr/>
          <p:nvPr/>
        </p:nvCxnSpPr>
        <p:spPr>
          <a:xfrm>
            <a:off x="2168850" y="3172600"/>
            <a:ext cx="4806300" cy="0"/>
          </a:xfrm>
          <a:prstGeom prst="straightConnector1">
            <a:avLst/>
          </a:prstGeom>
          <a:noFill/>
          <a:ln cap="flat" cmpd="sng" w="9525">
            <a:solidFill>
              <a:schemeClr val="dk1"/>
            </a:solidFill>
            <a:prstDash val="solid"/>
            <a:round/>
            <a:headEnd len="med" w="med" type="none"/>
            <a:tailEnd len="med" w="med" type="none"/>
          </a:ln>
        </p:spPr>
      </p:cxnSp>
      <p:sp>
        <p:nvSpPr>
          <p:cNvPr id="261" name="Google Shape;261;p29"/>
          <p:cNvSpPr txBox="1"/>
          <p:nvPr>
            <p:ph type="title"/>
          </p:nvPr>
        </p:nvSpPr>
        <p:spPr>
          <a:xfrm>
            <a:off x="1765300" y="2040225"/>
            <a:ext cx="56133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300"/>
              <a:t>Hypothesis &amp; Aims</a:t>
            </a:r>
            <a:endParaRPr sz="3300"/>
          </a:p>
        </p:txBody>
      </p:sp>
      <p:sp>
        <p:nvSpPr>
          <p:cNvPr id="262" name="Google Shape;262;p29"/>
          <p:cNvSpPr txBox="1"/>
          <p:nvPr>
            <p:ph idx="2" type="title"/>
          </p:nvPr>
        </p:nvSpPr>
        <p:spPr>
          <a:xfrm>
            <a:off x="3745950" y="1225800"/>
            <a:ext cx="16521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0"/>
          <p:cNvSpPr txBox="1"/>
          <p:nvPr>
            <p:ph type="title"/>
          </p:nvPr>
        </p:nvSpPr>
        <p:spPr>
          <a:xfrm>
            <a:off x="792638" y="803500"/>
            <a:ext cx="38616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Hypothesis &amp; Aims</a:t>
            </a:r>
            <a:endParaRPr/>
          </a:p>
        </p:txBody>
      </p:sp>
      <p:sp>
        <p:nvSpPr>
          <p:cNvPr id="268" name="Google Shape;268;p30"/>
          <p:cNvSpPr txBox="1"/>
          <p:nvPr>
            <p:ph idx="1" type="subTitle"/>
          </p:nvPr>
        </p:nvSpPr>
        <p:spPr>
          <a:xfrm>
            <a:off x="503350" y="1472050"/>
            <a:ext cx="4302000" cy="325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Times New Roman"/>
                <a:ea typeface="Times New Roman"/>
                <a:cs typeface="Times New Roman"/>
                <a:sym typeface="Times New Roman"/>
              </a:rPr>
              <a:t>Primary Research Question:</a:t>
            </a:r>
            <a:r>
              <a:rPr lang="en" sz="1800">
                <a:latin typeface="Times New Roman"/>
                <a:ea typeface="Times New Roman"/>
                <a:cs typeface="Times New Roman"/>
                <a:sym typeface="Times New Roman"/>
              </a:rPr>
              <a:t> Can the Inhibition of PP5 lead to activation of ERK pathway and decrease expression of SLE genes?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b="1" lang="en" sz="1800">
                <a:latin typeface="Times New Roman"/>
                <a:ea typeface="Times New Roman"/>
                <a:cs typeface="Times New Roman"/>
                <a:sym typeface="Times New Roman"/>
              </a:rPr>
              <a:t>Hypothesis:</a:t>
            </a:r>
            <a:r>
              <a:rPr lang="en" sz="1800">
                <a:latin typeface="Times New Roman"/>
                <a:ea typeface="Times New Roman"/>
                <a:cs typeface="Times New Roman"/>
                <a:sym typeface="Times New Roman"/>
              </a:rPr>
              <a:t> Inhibition of PP5 will activate the ERK pathway to decrease the expression of SLE genes.</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p:txBody>
      </p:sp>
      <p:sp>
        <p:nvSpPr>
          <p:cNvPr id="269" name="Google Shape;269;p30"/>
          <p:cNvSpPr txBox="1"/>
          <p:nvPr>
            <p:ph idx="1" type="subTitle"/>
          </p:nvPr>
        </p:nvSpPr>
        <p:spPr>
          <a:xfrm>
            <a:off x="5059950" y="1472050"/>
            <a:ext cx="3646200" cy="325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Times New Roman"/>
                <a:ea typeface="Times New Roman"/>
                <a:cs typeface="Times New Roman"/>
                <a:sym typeface="Times New Roman"/>
              </a:rPr>
              <a:t>Goal of Aims:</a:t>
            </a:r>
            <a:endParaRPr b="1"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Confirming inhibitor activity on PP5, </a:t>
            </a:r>
            <a:r>
              <a:rPr lang="en" sz="1800">
                <a:latin typeface="Times New Roman"/>
                <a:ea typeface="Times New Roman"/>
                <a:cs typeface="Times New Roman"/>
                <a:sym typeface="Times New Roman"/>
              </a:rPr>
              <a:t>Dnmt1</a:t>
            </a:r>
            <a:r>
              <a:rPr lang="en" sz="1800">
                <a:latin typeface="Times New Roman"/>
                <a:ea typeface="Times New Roman"/>
                <a:cs typeface="Times New Roman"/>
                <a:sym typeface="Times New Roman"/>
              </a:rPr>
              <a:t>, and SLE gene expression levels</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Best inhibitor &amp; dosage for PP5 inhibition &amp; decrease of SLE genes</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In-vivo - mice models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Molecular Biology - Bachelor of Science in Human Biology by Slidesgo">
  <a:themeElements>
    <a:clrScheme name="Simple Light">
      <a:dk1>
        <a:srgbClr val="FFFFFF"/>
      </a:dk1>
      <a:lt1>
        <a:srgbClr val="002550"/>
      </a:lt1>
      <a:dk2>
        <a:srgbClr val="004D7C"/>
      </a:dk2>
      <a:lt2>
        <a:srgbClr val="008EBD"/>
      </a:lt2>
      <a:accent1>
        <a:srgbClr val="00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